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n\Application%20Data\Microsoft\Excel\&#1050;&#1085;&#1080;&#1075;&#1072;1%20(version%201).xlsb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in\Application%20Data\Microsoft\Excel\&#1050;&#1085;&#1080;&#1075;&#1072;1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-4.453724010262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340293007697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16398.900000000001</c:v>
                </c:pt>
                <c:pt idx="1">
                  <c:v>18198.099999999999</c:v>
                </c:pt>
                <c:pt idx="2">
                  <c:v>17991.96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1"/>
              <c:layout>
                <c:manualLayout>
                  <c:x val="1.896633475580844E-3"/>
                  <c:y val="8.3507325192428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4537240102628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17358</c:v>
                </c:pt>
                <c:pt idx="1">
                  <c:v>18052</c:v>
                </c:pt>
                <c:pt idx="2">
                  <c:v>18052.88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952832"/>
        <c:axId val="90954368"/>
      </c:lineChart>
      <c:catAx>
        <c:axId val="909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0954368"/>
        <c:crosses val="autoZero"/>
        <c:auto val="1"/>
        <c:lblAlgn val="ctr"/>
        <c:lblOffset val="100"/>
        <c:noMultiLvlLbl val="0"/>
      </c:catAx>
      <c:valAx>
        <c:axId val="9095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0952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397240394815189E-2"/>
          <c:y val="8.5695113719049809E-2"/>
          <c:w val="0.53425977409462366"/>
          <c:h val="0.7729410612998717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7"/>
          </c:dPt>
          <c:dPt>
            <c:idx val="3"/>
            <c:bubble3D val="0"/>
            <c:explosion val="18"/>
          </c:dPt>
          <c:dPt>
            <c:idx val="4"/>
            <c:bubble3D val="0"/>
            <c:explosion val="19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Лист2!$B$5:$B$12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Задолжность и перерасчеты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Лист2!$C$5:$C$12</c:f>
              <c:numCache>
                <c:formatCode>General</c:formatCode>
                <c:ptCount val="8"/>
                <c:pt idx="0">
                  <c:v>4088.2</c:v>
                </c:pt>
                <c:pt idx="1">
                  <c:v>0</c:v>
                </c:pt>
                <c:pt idx="2">
                  <c:v>100.1</c:v>
                </c:pt>
                <c:pt idx="3">
                  <c:v>546.9</c:v>
                </c:pt>
                <c:pt idx="4">
                  <c:v>7594.2</c:v>
                </c:pt>
                <c:pt idx="5">
                  <c:v>81.7</c:v>
                </c:pt>
                <c:pt idx="6">
                  <c:v>4.0999999999999996</c:v>
                </c:pt>
                <c:pt idx="7">
                  <c:v>591.29999999999995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Лист2!$B$5:$B$12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Задолжность и перерасчеты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Лист2!$D$5:$D$12</c:f>
              <c:numCache>
                <c:formatCode>General</c:formatCode>
                <c:ptCount val="8"/>
                <c:pt idx="0">
                  <c:v>3688.82</c:v>
                </c:pt>
                <c:pt idx="1">
                  <c:v>0</c:v>
                </c:pt>
                <c:pt idx="2">
                  <c:v>380.29</c:v>
                </c:pt>
                <c:pt idx="3">
                  <c:v>556.61</c:v>
                </c:pt>
                <c:pt idx="4">
                  <c:v>9806.94</c:v>
                </c:pt>
                <c:pt idx="5">
                  <c:v>45.73</c:v>
                </c:pt>
                <c:pt idx="6">
                  <c:v>0</c:v>
                </c:pt>
                <c:pt idx="7">
                  <c:v>647.33000000000004</c:v>
                </c:pt>
              </c:numCache>
            </c:numRef>
          </c:val>
        </c:ser>
        <c:ser>
          <c:idx val="2"/>
          <c:order val="2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Лист2!$B$5:$B$12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Задолжность и перерасчеты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Лист2!$E$5:$E$12</c:f>
              <c:numCache>
                <c:formatCode>General</c:formatCode>
                <c:ptCount val="8"/>
                <c:pt idx="0">
                  <c:v>-399.37999999999965</c:v>
                </c:pt>
                <c:pt idx="1">
                  <c:v>0</c:v>
                </c:pt>
                <c:pt idx="2">
                  <c:v>280.19000000000005</c:v>
                </c:pt>
                <c:pt idx="3">
                  <c:v>9.7100000000000364</c:v>
                </c:pt>
                <c:pt idx="4">
                  <c:v>2212.7400000000007</c:v>
                </c:pt>
                <c:pt idx="5">
                  <c:v>-35.970000000000006</c:v>
                </c:pt>
                <c:pt idx="6">
                  <c:v>-4.0999999999999996</c:v>
                </c:pt>
                <c:pt idx="7">
                  <c:v>56.030000000000086</c:v>
                </c:pt>
              </c:numCache>
            </c:numRef>
          </c:val>
        </c:ser>
        <c:ser>
          <c:idx val="3"/>
          <c:order val="3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Лист2!$B$5:$B$12</c:f>
              <c:strCache>
                <c:ptCount val="8"/>
                <c:pt idx="0">
                  <c:v>НДФЛ</c:v>
                </c:pt>
                <c:pt idx="1">
                  <c:v>Акцизы</c:v>
                </c:pt>
                <c:pt idx="2">
                  <c:v>ЕСХН</c:v>
                </c:pt>
                <c:pt idx="3">
                  <c:v>Налог на имущество</c:v>
                </c:pt>
                <c:pt idx="4">
                  <c:v>Земельный налог</c:v>
                </c:pt>
                <c:pt idx="5">
                  <c:v>Государственная пошлина</c:v>
                </c:pt>
                <c:pt idx="6">
                  <c:v>Задолжность и перерасчеты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Лист2!$F$5:$F$12</c:f>
              <c:numCache>
                <c:formatCode>General</c:formatCode>
                <c:ptCount val="8"/>
                <c:pt idx="0">
                  <c:v>90.230908468274549</c:v>
                </c:pt>
                <c:pt idx="1">
                  <c:v>0</c:v>
                </c:pt>
                <c:pt idx="2">
                  <c:v>379.91008991008994</c:v>
                </c:pt>
                <c:pt idx="3">
                  <c:v>101.77546169317975</c:v>
                </c:pt>
                <c:pt idx="4">
                  <c:v>129.13723631192227</c:v>
                </c:pt>
                <c:pt idx="5">
                  <c:v>55.97307221542227</c:v>
                </c:pt>
                <c:pt idx="6">
                  <c:v>0</c:v>
                </c:pt>
                <c:pt idx="7">
                  <c:v>109.47573143920178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8426021415464664"/>
          <c:y val="5.5503338928507319E-2"/>
          <c:w val="0.20689022832322951"/>
          <c:h val="0.927068987033662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10336320952197"/>
          <c:y val="2.0446910045335241E-2"/>
          <c:w val="0.89889663679047804"/>
          <c:h val="0.88259842519685039"/>
        </c:manualLayout>
      </c:layout>
      <c:bar3DChart>
        <c:barDir val="col"/>
        <c:grouping val="clustered"/>
        <c:varyColors val="0"/>
        <c:ser>
          <c:idx val="0"/>
          <c:order val="0"/>
          <c:tx>
            <c:v>Налог на доходы физических лиц</c:v>
          </c:tx>
          <c:invertIfNegative val="0"/>
          <c:dLbls>
            <c:dLbl>
              <c:idx val="0"/>
              <c:layout>
                <c:manualLayout>
                  <c:x val="1.9444444444444445E-2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0.22222222222222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.17592592592592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Лист3!$B$1:$D$1</c:f>
              <c:strCache>
                <c:ptCount val="3"/>
                <c:pt idx="0">
                  <c:v>факт 2016</c:v>
                </c:pt>
                <c:pt idx="1">
                  <c:v>план</c:v>
                </c:pt>
                <c:pt idx="2">
                  <c:v>факт 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5894.9</c:v>
                </c:pt>
                <c:pt idx="1">
                  <c:v>4088.2</c:v>
                </c:pt>
                <c:pt idx="2">
                  <c:v>3688.82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2550272"/>
        <c:axId val="92553216"/>
        <c:axId val="0"/>
      </c:bar3DChart>
      <c:catAx>
        <c:axId val="92550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92553216"/>
        <c:crosses val="autoZero"/>
        <c:auto val="1"/>
        <c:lblAlgn val="ctr"/>
        <c:lblOffset val="100"/>
        <c:noMultiLvlLbl val="0"/>
      </c:catAx>
      <c:valAx>
        <c:axId val="9255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2550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Единый сельскофозяйственный налог</c:v>
          </c:tx>
          <c:invertIfNegative val="0"/>
          <c:dLbls>
            <c:dLbl>
              <c:idx val="0"/>
              <c:layout>
                <c:manualLayout>
                  <c:x val="0"/>
                  <c:y val="0.13425925925925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0.12500000000000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0.20833333333333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Лист3!$B$21:$D$21</c:f>
              <c:strCache>
                <c:ptCount val="3"/>
                <c:pt idx="0">
                  <c:v>факт 2016</c:v>
                </c:pt>
                <c:pt idx="1">
                  <c:v>план </c:v>
                </c:pt>
                <c:pt idx="2">
                  <c:v>факт</c:v>
                </c:pt>
              </c:strCache>
            </c:strRef>
          </c:cat>
          <c:val>
            <c:numRef>
              <c:f>Лист3!$B$22:$D$22</c:f>
              <c:numCache>
                <c:formatCode>General</c:formatCode>
                <c:ptCount val="3"/>
                <c:pt idx="0">
                  <c:v>107.1</c:v>
                </c:pt>
                <c:pt idx="1">
                  <c:v>100.1</c:v>
                </c:pt>
                <c:pt idx="2">
                  <c:v>356.29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3072000"/>
        <c:axId val="102905344"/>
        <c:axId val="0"/>
      </c:bar3DChart>
      <c:catAx>
        <c:axId val="930720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2905344"/>
        <c:crosses val="autoZero"/>
        <c:auto val="1"/>
        <c:lblAlgn val="ctr"/>
        <c:lblOffset val="100"/>
        <c:noMultiLvlLbl val="0"/>
      </c:catAx>
      <c:valAx>
        <c:axId val="10290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30720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Налог на имущество физических лиц</c:v>
          </c:tx>
          <c:invertIfNegative val="0"/>
          <c:dLbls>
            <c:dLbl>
              <c:idx val="0"/>
              <c:layout>
                <c:manualLayout>
                  <c:x val="1.6666666666666666E-2"/>
                  <c:y val="0.20833333333333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Лист3!$B$35:$D$35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Лист3!$B$36:$D$36</c:f>
              <c:numCache>
                <c:formatCode>General</c:formatCode>
                <c:ptCount val="3"/>
                <c:pt idx="0">
                  <c:v>350.1</c:v>
                </c:pt>
                <c:pt idx="1">
                  <c:v>546.9</c:v>
                </c:pt>
                <c:pt idx="2">
                  <c:v>556.61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6478976"/>
        <c:axId val="149229568"/>
        <c:axId val="0"/>
      </c:bar3DChart>
      <c:catAx>
        <c:axId val="146478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229568"/>
        <c:crosses val="autoZero"/>
        <c:auto val="1"/>
        <c:lblAlgn val="ctr"/>
        <c:lblOffset val="100"/>
        <c:noMultiLvlLbl val="0"/>
      </c:catAx>
      <c:valAx>
        <c:axId val="14922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6478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07633420822397"/>
          <c:y val="3.4803258208472708E-2"/>
          <c:w val="0.89965048118985125"/>
          <c:h val="0.87853200641586471"/>
        </c:manualLayout>
      </c:layout>
      <c:bar3DChart>
        <c:barDir val="col"/>
        <c:grouping val="clustered"/>
        <c:varyColors val="0"/>
        <c:ser>
          <c:idx val="0"/>
          <c:order val="0"/>
          <c:tx>
            <c:v>Земельный налог</c:v>
          </c:tx>
          <c:invertIfNegative val="0"/>
          <c:dLbls>
            <c:dLbl>
              <c:idx val="0"/>
              <c:layout>
                <c:manualLayout>
                  <c:x val="1.3888888888888888E-2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0.1944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444444444444445E-2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Лист3!$B$49:$D$49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Лист3!$B$50:$D$50</c:f>
              <c:numCache>
                <c:formatCode>General</c:formatCode>
                <c:ptCount val="3"/>
                <c:pt idx="0">
                  <c:v>8781.7000000000007</c:v>
                </c:pt>
                <c:pt idx="1">
                  <c:v>7594.2</c:v>
                </c:pt>
                <c:pt idx="2">
                  <c:v>9806.94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49236736"/>
        <c:axId val="149256064"/>
        <c:axId val="0"/>
      </c:bar3DChart>
      <c:catAx>
        <c:axId val="14923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256064"/>
        <c:crosses val="autoZero"/>
        <c:auto val="1"/>
        <c:lblAlgn val="ctr"/>
        <c:lblOffset val="100"/>
        <c:noMultiLvlLbl val="0"/>
      </c:catAx>
      <c:valAx>
        <c:axId val="149256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923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649075971530289E-2"/>
          <c:y val="5.8682173560353469E-2"/>
          <c:w val="0.83264168337991917"/>
          <c:h val="0.83300549674270163"/>
        </c:manualLayout>
      </c:layout>
      <c:pie3DChart>
        <c:varyColors val="1"/>
        <c:ser>
          <c:idx val="0"/>
          <c:order val="0"/>
          <c:explosion val="14"/>
          <c:dPt>
            <c:idx val="9"/>
            <c:bubble3D val="0"/>
          </c:dPt>
          <c:dLbls>
            <c:dLbl>
              <c:idx val="2"/>
              <c:layout>
                <c:manualLayout>
                  <c:x val="-9.1605553191350664E-2"/>
                  <c:y val="7.10231282239122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Лист3!$A$68:$A$77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Лист3!$C$68:$C$77</c:f>
              <c:numCache>
                <c:formatCode>General</c:formatCode>
                <c:ptCount val="10"/>
                <c:pt idx="0">
                  <c:v>7596.84</c:v>
                </c:pt>
                <c:pt idx="1">
                  <c:v>173.3</c:v>
                </c:pt>
                <c:pt idx="2">
                  <c:v>39</c:v>
                </c:pt>
                <c:pt idx="3">
                  <c:v>2647.03</c:v>
                </c:pt>
                <c:pt idx="4">
                  <c:v>2891.6</c:v>
                </c:pt>
                <c:pt idx="5">
                  <c:v>10.4</c:v>
                </c:pt>
                <c:pt idx="6">
                  <c:v>4535.29</c:v>
                </c:pt>
                <c:pt idx="7">
                  <c:v>109.41</c:v>
                </c:pt>
                <c:pt idx="8">
                  <c:v>5</c:v>
                </c:pt>
                <c:pt idx="9">
                  <c:v>200.6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Лист3!$A$81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5365853658536E-2"/>
                  <c:y val="0.19991072603123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1"/>
              <c:pt idx="0">
                <c:v>тыс.руб</c:v>
              </c:pt>
            </c:strLit>
          </c:cat>
          <c:val>
            <c:numRef>
              <c:f>Лист3!$A$82</c:f>
              <c:numCache>
                <c:formatCode>General</c:formatCode>
                <c:ptCount val="1"/>
                <c:pt idx="0">
                  <c:v>60.91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5510144"/>
        <c:axId val="185521280"/>
        <c:axId val="0"/>
      </c:bar3DChart>
      <c:catAx>
        <c:axId val="1855101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5521280"/>
        <c:crosses val="autoZero"/>
        <c:auto val="1"/>
        <c:lblAlgn val="ctr"/>
        <c:lblOffset val="100"/>
        <c:noMultiLvlLbl val="0"/>
      </c:catAx>
      <c:valAx>
        <c:axId val="18552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510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B345D-4D72-4D53-8644-F5727FEA85E5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606AF-A653-4DEB-835B-354449A26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36407-D2B7-49F1-A35F-95EDD5ED7823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580BB-DAC0-4F84-8D1A-F7C10D3E90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3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580BB-DAC0-4F84-8D1A-F7C10D3E90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chart" Target="../charts/chart1.xml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ocuments and Settings\Fin\Рабочий стол\Кристина\моя\раскраска\исполнение бюдже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58"/>
            <a:ext cx="9143714" cy="687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-286" y="-19258"/>
            <a:ext cx="914400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Отчет об </a:t>
            </a:r>
            <a:r>
              <a:rPr sz="4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исполнении </a:t>
            </a:r>
            <a:r>
              <a:rPr sz="4000" b="1" spc="-40" dirty="0">
                <a:solidFill>
                  <a:srgbClr val="00007D"/>
                </a:solidFill>
                <a:latin typeface="Times New Roman"/>
                <a:cs typeface="Times New Roman"/>
              </a:rPr>
              <a:t>бюджета</a:t>
            </a:r>
            <a:r>
              <a:rPr sz="4000" b="1" spc="-4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МО</a:t>
            </a:r>
            <a:endParaRPr sz="4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000" b="1" spc="-40" dirty="0" smtClean="0">
                <a:solidFill>
                  <a:srgbClr val="00007D"/>
                </a:solidFill>
                <a:latin typeface="Times New Roman"/>
                <a:cs typeface="Times New Roman"/>
              </a:rPr>
              <a:t>«</a:t>
            </a:r>
            <a:r>
              <a:rPr lang="ru-RU" sz="4000" b="1" spc="-40" dirty="0" smtClean="0">
                <a:solidFill>
                  <a:srgbClr val="00007D"/>
                </a:solidFill>
                <a:latin typeface="Times New Roman"/>
                <a:cs typeface="Times New Roman"/>
              </a:rPr>
              <a:t>Новоалександровское</a:t>
            </a:r>
            <a:r>
              <a:rPr sz="4000" b="1" spc="-40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 </a:t>
            </a:r>
            <a:r>
              <a:rPr sz="4000" b="1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поселени</a:t>
            </a:r>
            <a:r>
              <a:rPr lang="ru-RU" sz="4000" b="1" dirty="0" smtClean="0">
                <a:solidFill>
                  <a:srgbClr val="00007D"/>
                </a:solidFill>
                <a:latin typeface="Times New Roman"/>
                <a:cs typeface="Times New Roman"/>
              </a:rPr>
              <a:t>я</a:t>
            </a:r>
            <a:r>
              <a:rPr sz="4000" b="1" dirty="0" smtClean="0">
                <a:solidFill>
                  <a:srgbClr val="00007D"/>
                </a:solidFill>
                <a:latin typeface="Times New Roman"/>
                <a:cs typeface="Times New Roman"/>
              </a:rPr>
              <a:t>»</a:t>
            </a:r>
            <a:r>
              <a:rPr lang="ru-RU" sz="4000" dirty="0" smtClean="0">
                <a:latin typeface="Times New Roman"/>
                <a:cs typeface="Times New Roman"/>
              </a:rPr>
              <a:t> </a:t>
            </a:r>
            <a:r>
              <a:rPr sz="4000" b="1" spc="-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за</a:t>
            </a:r>
            <a:r>
              <a:rPr sz="4000" b="1" spc="-5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4000" b="1" dirty="0">
                <a:solidFill>
                  <a:srgbClr val="00007D"/>
                </a:solidFill>
                <a:latin typeface="Times New Roman"/>
                <a:cs typeface="Times New Roman"/>
              </a:rPr>
              <a:t>2017</a:t>
            </a:r>
            <a:r>
              <a:rPr sz="4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4000" b="1" spc="-80" dirty="0">
                <a:solidFill>
                  <a:srgbClr val="00007D"/>
                </a:solidFill>
                <a:latin typeface="Times New Roman"/>
                <a:cs typeface="Times New Roman"/>
              </a:rPr>
              <a:t>год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3484" y="659566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39" y="412826"/>
            <a:ext cx="40392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Налоги на имущество,</a:t>
            </a:r>
            <a:r>
              <a:rPr sz="2000" b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тыс.рублей.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246163" y="-883"/>
            <a:ext cx="2889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II.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4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доходам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46" name="Диаграм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688099"/>
              </p:ext>
            </p:extLst>
          </p:nvPr>
        </p:nvGraphicFramePr>
        <p:xfrm>
          <a:off x="-36008" y="838200"/>
          <a:ext cx="5903407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Диаграм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10798"/>
              </p:ext>
            </p:extLst>
          </p:nvPr>
        </p:nvGraphicFramePr>
        <p:xfrm>
          <a:off x="3749497" y="3810000"/>
          <a:ext cx="5376081" cy="307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4" y="3847586"/>
            <a:ext cx="5127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9" y="2475421"/>
            <a:ext cx="512762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1795" y="460628"/>
            <a:ext cx="4553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Безвозмездные </a:t>
            </a:r>
            <a:r>
              <a:rPr sz="20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поступления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за </a:t>
            </a:r>
            <a:r>
              <a:rPr sz="20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2017</a:t>
            </a:r>
            <a:r>
              <a:rPr sz="20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год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664" y="5346953"/>
            <a:ext cx="4497324" cy="630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5527801"/>
            <a:ext cx="36595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прочие </a:t>
            </a:r>
            <a:r>
              <a:rPr sz="16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межбюджетные </a:t>
            </a:r>
            <a:r>
              <a:rPr sz="16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трансферты</a:t>
            </a:r>
            <a:r>
              <a:rPr sz="1600" b="1" spc="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на: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 rot="10800000">
            <a:off x="5591379" y="5038479"/>
            <a:ext cx="1563623" cy="11140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05701" y="5346953"/>
            <a:ext cx="7886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232,5</a:t>
            </a:r>
            <a:endParaRPr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тыс.руб.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601" y="2620675"/>
            <a:ext cx="474697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Субвенции </a:t>
            </a:r>
            <a:r>
              <a:rPr sz="2000" b="1" dirty="0">
                <a:solidFill>
                  <a:srgbClr val="003399"/>
                </a:solidFill>
                <a:latin typeface="Times New Roman"/>
                <a:cs typeface="Times New Roman"/>
              </a:rPr>
              <a:t>на </a:t>
            </a:r>
            <a:r>
              <a:rPr sz="2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осуществление  </a:t>
            </a:r>
            <a:r>
              <a:rPr sz="2000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первичного </a:t>
            </a:r>
            <a:r>
              <a:rPr sz="2000" b="1" spc="-10" dirty="0" err="1">
                <a:solidFill>
                  <a:srgbClr val="003399"/>
                </a:solidFill>
                <a:latin typeface="Times New Roman"/>
                <a:cs typeface="Times New Roman"/>
              </a:rPr>
              <a:t>воинского</a:t>
            </a:r>
            <a:r>
              <a:rPr sz="2000"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3399"/>
                </a:solidFill>
                <a:latin typeface="Times New Roman"/>
                <a:cs typeface="Times New Roman"/>
              </a:rPr>
              <a:t>учета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55368" y="3996768"/>
            <a:ext cx="494412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Субвенции </a:t>
            </a:r>
            <a:r>
              <a:rPr b="1" dirty="0">
                <a:solidFill>
                  <a:srgbClr val="003399"/>
                </a:solidFill>
                <a:latin typeface="Times New Roman"/>
                <a:cs typeface="Times New Roman"/>
              </a:rPr>
              <a:t>на </a:t>
            </a:r>
            <a:r>
              <a:rPr b="1" spc="-5" dirty="0">
                <a:solidFill>
                  <a:srgbClr val="003399"/>
                </a:solidFill>
                <a:latin typeface="Times New Roman"/>
                <a:cs typeface="Times New Roman"/>
              </a:rPr>
              <a:t>выполнение  </a:t>
            </a:r>
            <a:r>
              <a:rPr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полномочий </a:t>
            </a:r>
            <a:r>
              <a:rPr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субъектов</a:t>
            </a:r>
            <a:r>
              <a:rPr b="1" spc="-7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b="1" spc="-10" dirty="0" err="1">
                <a:solidFill>
                  <a:srgbClr val="003399"/>
                </a:solidFill>
                <a:latin typeface="Times New Roman"/>
                <a:cs typeface="Times New Roman"/>
              </a:rPr>
              <a:t>Российской</a:t>
            </a:r>
            <a:r>
              <a:rPr b="1" spc="-10" dirty="0">
                <a:solidFill>
                  <a:srgbClr val="003399"/>
                </a:solidFill>
                <a:latin typeface="Times New Roman"/>
                <a:cs typeface="Times New Roman"/>
              </a:rPr>
              <a:t>  </a:t>
            </a:r>
            <a:r>
              <a:rPr b="1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Федерации.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40789" y="-1"/>
            <a:ext cx="2889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II.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4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доходам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4153" y="6595668"/>
            <a:ext cx="175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775F54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62" y="1091053"/>
            <a:ext cx="5127038" cy="86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3563" y="1185292"/>
            <a:ext cx="4323235" cy="659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dirty="0">
                <a:solidFill>
                  <a:srgbClr val="003399"/>
                </a:solidFill>
                <a:latin typeface="Times New Roman"/>
                <a:cs typeface="Times New Roman"/>
              </a:rPr>
              <a:t>Дотации на выравнивание  </a:t>
            </a:r>
            <a:r>
              <a:rPr lang="ru-RU" b="1" spc="-15" dirty="0">
                <a:solidFill>
                  <a:srgbClr val="003399"/>
                </a:solidFill>
                <a:latin typeface="Times New Roman"/>
                <a:cs typeface="Times New Roman"/>
              </a:rPr>
              <a:t>бюджетной </a:t>
            </a:r>
            <a:endParaRPr lang="ru-RU" b="1" spc="-15" dirty="0" smtClean="0">
              <a:solidFill>
                <a:srgbClr val="003399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003399"/>
                </a:solidFill>
                <a:latin typeface="Times New Roman"/>
                <a:cs typeface="Times New Roman"/>
              </a:rPr>
              <a:t>обеспеченности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49" y="1084354"/>
            <a:ext cx="15605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32035" y="1313403"/>
            <a:ext cx="115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130,5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b="1" spc="-15" dirty="0" err="1">
                <a:solidFill>
                  <a:srgbClr val="001F5F"/>
                </a:solidFill>
                <a:latin typeface="Times New Roman"/>
                <a:cs typeface="Times New Roman"/>
              </a:rPr>
              <a:t>тыс.руб</a:t>
            </a:r>
            <a:r>
              <a:rPr lang="ru-RU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03480" y="2353182"/>
            <a:ext cx="15605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" name="Прямоугольник 1023"/>
          <p:cNvSpPr/>
          <p:nvPr/>
        </p:nvSpPr>
        <p:spPr>
          <a:xfrm>
            <a:off x="5852789" y="2578436"/>
            <a:ext cx="1061894" cy="659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173,3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err="1" smtClean="0">
                <a:solidFill>
                  <a:srgbClr val="003399"/>
                </a:solidFill>
                <a:latin typeface="Times New Roman"/>
                <a:cs typeface="Times New Roman"/>
              </a:rPr>
              <a:t>тыс.руб</a:t>
            </a:r>
            <a:r>
              <a:rPr lang="ru-RU" b="1" spc="-5" dirty="0">
                <a:solidFill>
                  <a:srgbClr val="003399"/>
                </a:solidFill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23" y="3692336"/>
            <a:ext cx="15605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Прямоугольник 1024"/>
          <p:cNvSpPr/>
          <p:nvPr/>
        </p:nvSpPr>
        <p:spPr>
          <a:xfrm>
            <a:off x="2113871" y="3862659"/>
            <a:ext cx="1011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0,2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/>
              <a:t>тыс.руб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92865"/>
            <a:ext cx="914400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8985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7D"/>
                </a:solidFill>
                <a:latin typeface="Georgia"/>
                <a:cs typeface="Georgia"/>
              </a:rPr>
              <a:t>Исполнение расходной 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части </a:t>
            </a:r>
            <a:r>
              <a:rPr sz="2000" b="1" spc="-5" dirty="0" err="1">
                <a:solidFill>
                  <a:srgbClr val="00007D"/>
                </a:solidFill>
                <a:latin typeface="Georgia"/>
                <a:cs typeface="Georgia"/>
              </a:rPr>
              <a:t>бюджета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 </a:t>
            </a:r>
            <a:r>
              <a:rPr sz="2000" b="1" spc="-5" dirty="0" smtClean="0">
                <a:solidFill>
                  <a:srgbClr val="00007D"/>
                </a:solidFill>
                <a:latin typeface="Georgia"/>
                <a:cs typeface="Georgia"/>
              </a:rPr>
              <a:t>«</a:t>
            </a:r>
            <a:r>
              <a:rPr lang="ru-RU" sz="2000" b="1" spc="-5" dirty="0" smtClean="0">
                <a:solidFill>
                  <a:srgbClr val="00007D"/>
                </a:solidFill>
                <a:latin typeface="Georgia"/>
                <a:cs typeface="Georgia"/>
              </a:rPr>
              <a:t>Новоалександровского</a:t>
            </a:r>
            <a:r>
              <a:rPr sz="2000" b="1" spc="-5" dirty="0" smtClean="0">
                <a:solidFill>
                  <a:srgbClr val="00007D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сельское</a:t>
            </a:r>
            <a:r>
              <a:rPr sz="2000" b="1" spc="-45" dirty="0">
                <a:solidFill>
                  <a:srgbClr val="00007D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поселение»</a:t>
            </a:r>
            <a:endParaRPr sz="2000" dirty="0">
              <a:latin typeface="Georgia"/>
              <a:cs typeface="Georgia"/>
            </a:endParaRPr>
          </a:p>
          <a:p>
            <a:pPr marL="824865">
              <a:lnSpc>
                <a:spcPct val="100000"/>
              </a:lnSpc>
            </a:pPr>
            <a:r>
              <a:rPr sz="2000" b="1" dirty="0">
                <a:solidFill>
                  <a:srgbClr val="00007D"/>
                </a:solidFill>
                <a:latin typeface="Georgia"/>
                <a:cs typeface="Georgia"/>
              </a:rPr>
              <a:t>по 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отраслям </a:t>
            </a:r>
            <a:r>
              <a:rPr sz="2000" b="1" dirty="0">
                <a:solidFill>
                  <a:srgbClr val="00007D"/>
                </a:solidFill>
                <a:latin typeface="Georgia"/>
                <a:cs typeface="Georgia"/>
              </a:rPr>
              <a:t>за </a:t>
            </a:r>
            <a:r>
              <a:rPr sz="2000" b="1" spc="-5" dirty="0">
                <a:solidFill>
                  <a:srgbClr val="00007D"/>
                </a:solidFill>
                <a:latin typeface="Georgia"/>
                <a:cs typeface="Georgia"/>
              </a:rPr>
              <a:t>2017 </a:t>
            </a:r>
            <a:r>
              <a:rPr sz="2000" b="1" dirty="0">
                <a:solidFill>
                  <a:srgbClr val="00007D"/>
                </a:solidFill>
                <a:latin typeface="Georgia"/>
                <a:cs typeface="Georgia"/>
              </a:rPr>
              <a:t>год </a:t>
            </a:r>
            <a:r>
              <a:rPr sz="1600" b="1" spc="-5" dirty="0">
                <a:solidFill>
                  <a:srgbClr val="00007D"/>
                </a:solidFill>
                <a:latin typeface="Georgia"/>
                <a:cs typeface="Georgia"/>
              </a:rPr>
              <a:t>(тысяч</a:t>
            </a:r>
            <a:r>
              <a:rPr sz="1600" b="1" spc="-40" dirty="0">
                <a:solidFill>
                  <a:srgbClr val="00007D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7D"/>
                </a:solidFill>
                <a:latin typeface="Georgia"/>
                <a:cs typeface="Georgia"/>
              </a:rPr>
              <a:t>рублей)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8513" y="0"/>
            <a:ext cx="28174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III. Исполнение </a:t>
            </a:r>
            <a:r>
              <a:rPr sz="13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3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300" b="1" spc="7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расходам</a:t>
            </a:r>
            <a:endParaRPr sz="1300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127476"/>
              </p:ext>
            </p:extLst>
          </p:nvPr>
        </p:nvGraphicFramePr>
        <p:xfrm>
          <a:off x="429615" y="1406397"/>
          <a:ext cx="8312149" cy="4618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0"/>
                <a:gridCol w="1209675"/>
                <a:gridCol w="1229359"/>
                <a:gridCol w="939165"/>
              </a:tblGrid>
              <a:tr h="360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090" marR="206375" indent="2133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ПЛАН  НА </a:t>
                      </a:r>
                      <a:r>
                        <a:rPr sz="10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2017</a:t>
                      </a:r>
                      <a:r>
                        <a:rPr sz="1000" spc="17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 marR="207645" indent="-355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ИСПОЛНЕ</a:t>
                      </a:r>
                      <a:r>
                        <a:rPr sz="10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НО  </a:t>
                      </a:r>
                      <a:r>
                        <a:rPr sz="10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ЗА </a:t>
                      </a:r>
                      <a:r>
                        <a:rPr sz="10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2017</a:t>
                      </a:r>
                      <a:r>
                        <a:rPr sz="1000" spc="-6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marR="20320" indent="38671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  ИСПОЛНЕ</a:t>
                      </a:r>
                      <a:r>
                        <a:rPr sz="10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0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ИЯ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1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ВОПРОСЫ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7655,6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7596,84</a:t>
                      </a: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99,24%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2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173,3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173,3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spc="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4090">
                <a:tc>
                  <a:txBody>
                    <a:bodyPr/>
                    <a:lstStyle/>
                    <a:p>
                      <a:pPr marL="9525" marR="1403985" indent="177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НАЦИОНАЛЬНАЯ БЕЗОПАСНОСТЬ </a:t>
                      </a:r>
                      <a:r>
                        <a:rPr sz="14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400" spc="-3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39,0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400" b="1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400" spc="2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2647,09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spc="-3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2647,03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ЖИЛИЩНО-КОММУНАЛЬНОЕ</a:t>
                      </a:r>
                      <a:r>
                        <a:rPr sz="14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ХОЗЯЙСТВО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2893,6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2891,60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spc="-3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,00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lang="ru-RU" sz="1400" b="1" spc="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87</a:t>
                      </a:r>
                      <a:r>
                        <a:rPr sz="1400" b="1" spc="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400" spc="-3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КИНЕМАТОГРАФИЯ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4535,3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4535,29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400" spc="1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110,00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109,41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9611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ФИЗИЧЕСКАЯ </a:t>
                      </a:r>
                      <a:r>
                        <a:rPr sz="1400" spc="-6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КУЛЬТУРА </a:t>
                      </a:r>
                      <a:r>
                        <a:rPr sz="140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СПОРТ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5,0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505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СРЕДСТВА МАССОВОЙ</a:t>
                      </a:r>
                      <a:r>
                        <a:rPr sz="1400" spc="-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 ИНФОРМАЦИИ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200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b="1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100%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2452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spc="-10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ВСЕГО </a:t>
                      </a:r>
                      <a:r>
                        <a:rPr sz="1400" spc="-55" dirty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РАСХОДОВ: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600" b="1" spc="-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18114,69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600" b="1" spc="-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18052,88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lang="ru-RU" sz="1600" b="1" spc="-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99,99</a:t>
                      </a:r>
                      <a:r>
                        <a:rPr sz="1600" b="1" spc="-5" dirty="0" smtClean="0">
                          <a:solidFill>
                            <a:srgbClr val="00007D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833484" y="659566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326505" y="23925"/>
            <a:ext cx="28174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III. Исполнение </a:t>
            </a:r>
            <a:r>
              <a:rPr sz="13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3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300" b="1" spc="7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расходам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33484" y="659566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0" y="333694"/>
            <a:ext cx="8229600" cy="6096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Отраслевая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2017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45916"/>
              </p:ext>
            </p:extLst>
          </p:nvPr>
        </p:nvGraphicFramePr>
        <p:xfrm>
          <a:off x="1295400" y="685800"/>
          <a:ext cx="6596063" cy="665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ru-RU" sz="1100" b="1" spc="-60" dirty="0">
                <a:solidFill>
                  <a:srgbClr val="00007D"/>
                </a:solidFill>
                <a:latin typeface="Times New Roman"/>
                <a:cs typeface="Times New Roman"/>
              </a:rPr>
              <a:t>IV. </a:t>
            </a:r>
            <a:r>
              <a:rPr lang="ru-RU" sz="11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Источники финансирования </a:t>
            </a:r>
            <a:r>
              <a:rPr lang="ru-RU" sz="11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дефицита</a:t>
            </a:r>
            <a:r>
              <a:rPr lang="ru-RU" sz="1100" b="1" spc="19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ru-RU" sz="11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бюджета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Фактически на </a:t>
            </a:r>
            <a:r>
              <a:rPr lang="ru-RU" sz="20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01.01.18г. </a:t>
            </a:r>
            <a:r>
              <a:rPr lang="ru-RU"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5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25" dirty="0">
                <a:solidFill>
                  <a:srgbClr val="00007D"/>
                </a:solidFill>
                <a:latin typeface="Times New Roman"/>
                <a:cs typeface="Times New Roman"/>
              </a:rPr>
              <a:t>бюджете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«Новоалександровское  </a:t>
            </a:r>
            <a:r>
              <a:rPr lang="ru-RU"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 поселение» </a:t>
            </a:r>
            <a:r>
              <a:rPr lang="ru-RU" sz="2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сложился </a:t>
            </a:r>
            <a:r>
              <a:rPr lang="ru-RU"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дефицит в</a:t>
            </a:r>
            <a:r>
              <a:rPr lang="ru-RU" sz="2000" b="1" spc="2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сумме </a:t>
            </a:r>
            <a:r>
              <a:rPr lang="ru-RU" sz="2000" b="1" dirty="0" smtClean="0">
                <a:solidFill>
                  <a:srgbClr val="00007D"/>
                </a:solidFill>
                <a:latin typeface="Times New Roman"/>
                <a:cs typeface="Times New Roman"/>
              </a:rPr>
              <a:t>60,91 </a:t>
            </a:r>
            <a:r>
              <a:rPr lang="ru-RU" sz="2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тысяч</a:t>
            </a:r>
            <a:r>
              <a:rPr lang="ru-RU" sz="20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.</a:t>
            </a: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28142"/>
              </p:ext>
            </p:extLst>
          </p:nvPr>
        </p:nvGraphicFramePr>
        <p:xfrm>
          <a:off x="381000" y="2438400"/>
          <a:ext cx="4343400" cy="28194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8800"/>
                <a:gridCol w="1371600"/>
                <a:gridCol w="1143000"/>
              </a:tblGrid>
              <a:tr h="1034049">
                <a:tc>
                  <a:txBody>
                    <a:bodyPr/>
                    <a:lstStyle/>
                    <a:p>
                      <a:pPr marL="321310" marR="182245" indent="-1314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/>
                        <a:t>Н</a:t>
                      </a:r>
                      <a:r>
                        <a:rPr sz="1400" spc="-10" dirty="0"/>
                        <a:t>а</a:t>
                      </a:r>
                      <a:r>
                        <a:rPr sz="1400" dirty="0"/>
                        <a:t>и</a:t>
                      </a:r>
                      <a:r>
                        <a:rPr sz="1400" spc="-5" dirty="0"/>
                        <a:t>м</a:t>
                      </a:r>
                      <a:r>
                        <a:rPr sz="1400" spc="-10" dirty="0"/>
                        <a:t>е</a:t>
                      </a:r>
                      <a:r>
                        <a:rPr sz="1400" dirty="0"/>
                        <a:t>но</a:t>
                      </a:r>
                      <a:r>
                        <a:rPr sz="1400" spc="-5" dirty="0"/>
                        <a:t>ва</a:t>
                      </a:r>
                      <a:r>
                        <a:rPr sz="1400" dirty="0"/>
                        <a:t>ние  </a:t>
                      </a:r>
                      <a:r>
                        <a:rPr sz="1400" spc="-10" dirty="0"/>
                        <a:t>показателя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Утвержденные  бюджетные назначения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Исполнено</a:t>
                      </a:r>
                      <a:endParaRPr lang="ru-RU" sz="1400" dirty="0"/>
                    </a:p>
                  </a:txBody>
                  <a:tcPr/>
                </a:tc>
              </a:tr>
              <a:tr h="524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30" dirty="0"/>
                        <a:t>ДОХОДЫ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15 878,45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17 991,96</a:t>
                      </a:r>
                      <a:endParaRPr lang="ru-RU" dirty="0"/>
                    </a:p>
                  </a:txBody>
                  <a:tcPr/>
                </a:tc>
              </a:tr>
              <a:tr h="5242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40" dirty="0"/>
                        <a:t>РАСХОДЫ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18 114,69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18 052,88</a:t>
                      </a:r>
                      <a:endParaRPr lang="ru-RU" dirty="0"/>
                    </a:p>
                  </a:txBody>
                  <a:tcPr/>
                </a:tc>
              </a:tr>
              <a:tr h="736940">
                <a:tc>
                  <a:txBody>
                    <a:bodyPr/>
                    <a:lstStyle/>
                    <a:p>
                      <a:pPr marL="91440" marR="1657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/>
                        <a:t>- </a:t>
                      </a:r>
                      <a:r>
                        <a:rPr sz="1600" spc="-15" dirty="0"/>
                        <a:t>ДЕФИЦИТ  </a:t>
                      </a:r>
                      <a:r>
                        <a:rPr sz="1600" spc="-5" dirty="0"/>
                        <a:t>(ПРО</a:t>
                      </a:r>
                      <a:r>
                        <a:rPr sz="1600" dirty="0"/>
                        <a:t>ФИЦ</a:t>
                      </a:r>
                      <a:r>
                        <a:rPr sz="1600" spc="-10" dirty="0"/>
                        <a:t>И</a:t>
                      </a:r>
                      <a:r>
                        <a:rPr sz="1600" spc="-5" dirty="0"/>
                        <a:t>Т)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-2</a:t>
                      </a:r>
                      <a:r>
                        <a:rPr lang="ru-RU" baseline="0" dirty="0" smtClean="0"/>
                        <a:t> 236,24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- 60,91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979450"/>
              </p:ext>
            </p:extLst>
          </p:nvPr>
        </p:nvGraphicFramePr>
        <p:xfrm>
          <a:off x="5202743" y="1981200"/>
          <a:ext cx="3905250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81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540" y="2967335"/>
            <a:ext cx="8226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335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540" y="303657"/>
            <a:ext cx="7910195" cy="5265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latin typeface="Times New Roman"/>
              <a:cs typeface="Times New Roman"/>
            </a:endParaRPr>
          </a:p>
          <a:p>
            <a:pPr marL="1724660">
              <a:lnSpc>
                <a:spcPct val="100000"/>
              </a:lnSpc>
            </a:pPr>
            <a:r>
              <a:rPr sz="2000" b="1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«</a:t>
            </a:r>
            <a:r>
              <a:rPr lang="ru-RU"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Новоалександровское</a:t>
            </a:r>
            <a:r>
              <a:rPr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</a:t>
            </a:r>
            <a:r>
              <a:rPr sz="2000" b="1" spc="-5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поселение»!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065" marR="6350" indent="-86995" algn="ctr">
              <a:lnSpc>
                <a:spcPct val="100699"/>
              </a:lnSpc>
              <a:tabLst>
                <a:tab pos="1137285" algn="l"/>
                <a:tab pos="1238885" algn="l"/>
                <a:tab pos="1355090" algn="l"/>
                <a:tab pos="1477010" algn="l"/>
                <a:tab pos="2771140" algn="l"/>
                <a:tab pos="2886710" algn="l"/>
                <a:tab pos="3042285" algn="l"/>
                <a:tab pos="3171825" algn="l"/>
                <a:tab pos="4206875" algn="l"/>
                <a:tab pos="4417060" algn="l"/>
                <a:tab pos="4615180" algn="l"/>
                <a:tab pos="5365115" algn="l"/>
                <a:tab pos="5624830" algn="l"/>
                <a:tab pos="5731510" algn="l"/>
                <a:tab pos="5888355" algn="l"/>
                <a:tab pos="6034405" algn="l"/>
                <a:tab pos="6651625" algn="l"/>
                <a:tab pos="6886575" algn="l"/>
              </a:tabLst>
            </a:pP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В соответствии с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Бюджетным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посланием 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Президента 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Российской 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Ф</a:t>
            </a:r>
            <a:r>
              <a:rPr sz="2000" spc="-40" dirty="0">
                <a:solidFill>
                  <a:srgbClr val="00007D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дерации		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.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.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Пути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н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	о	б</a:t>
            </a:r>
            <a:r>
              <a:rPr sz="2000" spc="-105" dirty="0">
                <a:solidFill>
                  <a:srgbClr val="00007D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ж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етной	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</a:t>
            </a:r>
            <a:r>
              <a:rPr sz="2000" spc="-25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л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ти</a:t>
            </a:r>
            <a:r>
              <a:rPr sz="2000" spc="-55" dirty="0">
                <a:solidFill>
                  <a:srgbClr val="00007D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е,	в	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це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л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ях	р</a:t>
            </a:r>
            <a:r>
              <a:rPr sz="2000" spc="25" dirty="0">
                <a:solidFill>
                  <a:srgbClr val="00007D"/>
                </a:solidFill>
                <a:latin typeface="Times New Roman"/>
                <a:cs typeface="Times New Roman"/>
              </a:rPr>
              <a:t>е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л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зации 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принц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		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пр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р</a:t>
            </a:r>
            <a:r>
              <a:rPr sz="2000" spc="-85" dirty="0">
                <a:solidFill>
                  <a:srgbClr val="00007D"/>
                </a:solidFill>
                <a:latin typeface="Times New Roman"/>
                <a:cs typeface="Times New Roman"/>
              </a:rPr>
              <a:t>а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чн</a:t>
            </a:r>
            <a:r>
              <a:rPr sz="2000" spc="45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сти		и		</a:t>
            </a:r>
            <a:r>
              <a:rPr sz="2000" spc="-36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ткры</a:t>
            </a:r>
            <a:r>
              <a:rPr sz="2000" spc="-25" dirty="0">
                <a:solidFill>
                  <a:srgbClr val="00007D"/>
                </a:solidFill>
                <a:latin typeface="Times New Roman"/>
                <a:cs typeface="Times New Roman"/>
              </a:rPr>
              <a:t>т</a:t>
            </a:r>
            <a:r>
              <a:rPr sz="2000" spc="4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сти	б</a:t>
            </a:r>
            <a:r>
              <a:rPr sz="2000" spc="-105" dirty="0">
                <a:solidFill>
                  <a:srgbClr val="00007D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ж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е</a:t>
            </a:r>
            <a:r>
              <a:rPr sz="2000" spc="20" dirty="0">
                <a:solidFill>
                  <a:srgbClr val="00007D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		и		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инф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spc="-35" dirty="0">
                <a:solidFill>
                  <a:srgbClr val="00007D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ми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ания  ж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телей	о		ра</a:t>
            </a:r>
            <a:r>
              <a:rPr sz="2000" spc="-35" dirty="0">
                <a:solidFill>
                  <a:srgbClr val="00007D"/>
                </a:solidFill>
                <a:latin typeface="Times New Roman"/>
                <a:cs typeface="Times New Roman"/>
              </a:rPr>
              <a:t>с</a:t>
            </a:r>
            <a:r>
              <a:rPr sz="2000" spc="-70" dirty="0">
                <a:solidFill>
                  <a:srgbClr val="00007D"/>
                </a:solidFill>
                <a:latin typeface="Times New Roman"/>
                <a:cs typeface="Times New Roman"/>
              </a:rPr>
              <a:t>хо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д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ан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и		ср</a:t>
            </a:r>
            <a:r>
              <a:rPr sz="2000" spc="-35" dirty="0">
                <a:solidFill>
                  <a:srgbClr val="00007D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дств	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</a:t>
            </a:r>
            <a:r>
              <a:rPr sz="2000" spc="-105" dirty="0">
                <a:solidFill>
                  <a:srgbClr val="00007D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ж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е</a:t>
            </a:r>
            <a:r>
              <a:rPr sz="2000" spc="20" dirty="0">
                <a:solidFill>
                  <a:srgbClr val="00007D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	ра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з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а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spc="20" dirty="0">
                <a:solidFill>
                  <a:srgbClr val="00007D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ана	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ро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ш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ю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а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«Бюджет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для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граждан»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по исполнению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за 2017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год.</a:t>
            </a:r>
            <a:endParaRPr sz="2000" dirty="0">
              <a:latin typeface="Times New Roman"/>
              <a:cs typeface="Times New Roman"/>
            </a:endParaRPr>
          </a:p>
          <a:p>
            <a:pPr marL="12700" marR="5715" indent="382270" algn="just">
              <a:lnSpc>
                <a:spcPct val="100000"/>
              </a:lnSpc>
            </a:pP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Представленная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в ней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информация позволит гражданам 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составить 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представление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об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источниках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формирования 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доходов 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сельского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поселения, 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направлениях 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расходования бюджетных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средств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в  2017 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году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сделать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выводы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об эффективности использования 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бюджетных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средств.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382270" algn="just">
              <a:lnSpc>
                <a:spcPct val="100000"/>
              </a:lnSpc>
              <a:spcBef>
                <a:spcPts val="5"/>
              </a:spcBef>
            </a:pPr>
            <a:r>
              <a:rPr sz="2000" dirty="0" err="1">
                <a:solidFill>
                  <a:srgbClr val="00007D"/>
                </a:solidFill>
                <a:latin typeface="Times New Roman"/>
                <a:cs typeface="Times New Roman"/>
              </a:rPr>
              <a:t>Администрация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00007D"/>
                </a:solidFill>
                <a:latin typeface="Times New Roman"/>
                <a:cs typeface="Times New Roman"/>
              </a:rPr>
              <a:t>«</a:t>
            </a:r>
            <a:r>
              <a:rPr lang="ru-RU" sz="2000" spc="-2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Новоалександров</a:t>
            </a:r>
            <a:r>
              <a:rPr sz="2000" spc="-2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ское</a:t>
            </a:r>
            <a:r>
              <a:rPr sz="2000" spc="-25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поселение», </a:t>
            </a:r>
            <a:r>
              <a:rPr sz="2000" spc="-25" dirty="0">
                <a:solidFill>
                  <a:srgbClr val="00007D"/>
                </a:solidFill>
                <a:latin typeface="Times New Roman"/>
                <a:cs typeface="Times New Roman"/>
              </a:rPr>
              <a:t>публикуя 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брошюру </a:t>
            </a:r>
            <a:r>
              <a:rPr sz="2000" spc="-20" dirty="0">
                <a:solidFill>
                  <a:srgbClr val="00007D"/>
                </a:solidFill>
                <a:latin typeface="Times New Roman"/>
                <a:cs typeface="Times New Roman"/>
              </a:rPr>
              <a:t>«Бюджет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для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граждан» по исполнению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за 2017 </a:t>
            </a:r>
            <a:r>
              <a:rPr sz="2000" spc="-30" dirty="0">
                <a:solidFill>
                  <a:srgbClr val="00007D"/>
                </a:solidFill>
                <a:latin typeface="Times New Roman"/>
                <a:cs typeface="Times New Roman"/>
              </a:rPr>
              <a:t>год, 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надеется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на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заинтересованное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внимание жителей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00007D"/>
                </a:solidFill>
                <a:latin typeface="Times New Roman"/>
                <a:cs typeface="Times New Roman"/>
              </a:rPr>
              <a:t>поселения </a:t>
            </a:r>
            <a:r>
              <a:rPr sz="2000" dirty="0">
                <a:solidFill>
                  <a:srgbClr val="00007D"/>
                </a:solidFill>
                <a:latin typeface="Times New Roman"/>
                <a:cs typeface="Times New Roman"/>
              </a:rPr>
              <a:t>к  процессу </a:t>
            </a:r>
            <a:r>
              <a:rPr sz="2000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исполнения</a:t>
            </a:r>
            <a:r>
              <a:rPr sz="2000" spc="2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4778" y="0"/>
            <a:ext cx="1431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С</a:t>
            </a:r>
            <a:r>
              <a:rPr sz="2000" b="1" spc="-50" dirty="0">
                <a:solidFill>
                  <a:srgbClr val="00007D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ержание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500" y="544285"/>
            <a:ext cx="4876799" cy="14452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>
              <a:lnSpc>
                <a:spcPct val="150000"/>
              </a:lnSpc>
              <a:buSzPct val="92307"/>
              <a:tabLst>
                <a:tab pos="353060" algn="l"/>
              </a:tabLst>
            </a:pPr>
            <a:r>
              <a:rPr lang="en-US" sz="16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I.	</a:t>
            </a:r>
            <a:r>
              <a:rPr lang="ru-RU" sz="16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Вводная </a:t>
            </a:r>
            <a:r>
              <a:rPr lang="ru-RU" sz="1600" b="1" spc="-10" dirty="0" smtClean="0">
                <a:solidFill>
                  <a:srgbClr val="00007D"/>
                </a:solidFill>
                <a:latin typeface="Times New Roman"/>
                <a:cs typeface="Times New Roman"/>
              </a:rPr>
              <a:t>часть</a:t>
            </a:r>
          </a:p>
          <a:p>
            <a:pPr marL="352425" indent="-123825">
              <a:lnSpc>
                <a:spcPct val="150000"/>
              </a:lnSpc>
              <a:buSzPct val="92307"/>
              <a:buAutoNum type="arabicPeriod" startAt="4"/>
              <a:tabLst>
                <a:tab pos="353060" algn="l"/>
              </a:tabLst>
            </a:pPr>
            <a:r>
              <a:rPr sz="1600" spc="-10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Этапы</a:t>
            </a:r>
            <a:r>
              <a:rPr sz="1600" spc="-10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бюджетного</a:t>
            </a:r>
            <a:r>
              <a:rPr sz="1600" spc="4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7D"/>
                </a:solidFill>
                <a:latin typeface="Times New Roman"/>
                <a:cs typeface="Times New Roman"/>
              </a:rPr>
              <a:t>процесса</a:t>
            </a:r>
            <a:endParaRPr sz="1600" dirty="0">
              <a:latin typeface="Times New Roman"/>
              <a:cs typeface="Times New Roman"/>
            </a:endParaRPr>
          </a:p>
          <a:p>
            <a:pPr marL="352425" indent="-123825">
              <a:lnSpc>
                <a:spcPct val="150000"/>
              </a:lnSpc>
              <a:buSzPct val="92307"/>
              <a:buAutoNum type="arabicPeriod" startAt="4"/>
              <a:tabLst>
                <a:tab pos="353060" algn="l"/>
              </a:tabLst>
            </a:pP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Основные параметры </a:t>
            </a:r>
            <a:r>
              <a:rPr sz="16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за 2017 </a:t>
            </a:r>
            <a:r>
              <a:rPr sz="1600" spc="-25" dirty="0">
                <a:solidFill>
                  <a:srgbClr val="00007D"/>
                </a:solidFill>
                <a:latin typeface="Times New Roman"/>
                <a:cs typeface="Times New Roman"/>
              </a:rPr>
              <a:t>год, </a:t>
            </a:r>
            <a:r>
              <a:rPr sz="1600" spc="-10" dirty="0">
                <a:solidFill>
                  <a:srgbClr val="00007D"/>
                </a:solidFill>
                <a:latin typeface="Times New Roman"/>
                <a:cs typeface="Times New Roman"/>
              </a:rPr>
              <a:t>динамика </a:t>
            </a:r>
            <a:r>
              <a:rPr sz="1600" spc="-25" dirty="0">
                <a:solidFill>
                  <a:srgbClr val="00007D"/>
                </a:solidFill>
                <a:latin typeface="Times New Roman"/>
                <a:cs typeface="Times New Roman"/>
              </a:rPr>
              <a:t>доходов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и</a:t>
            </a:r>
            <a:r>
              <a:rPr sz="1600" spc="229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1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расходов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500" y="1989530"/>
            <a:ext cx="6877049" cy="27898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000">
              <a:lnSpc>
                <a:spcPct val="150000"/>
              </a:lnSpc>
              <a:tabLst>
                <a:tab pos="565785" algn="l"/>
              </a:tabLst>
            </a:pPr>
            <a:r>
              <a:rPr lang="ru-RU" sz="1300" b="1" spc="-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II</a:t>
            </a: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. Исполнение бюджета по </a:t>
            </a:r>
            <a:r>
              <a:rPr lang="ru-RU" sz="1600" b="1" spc="-1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доходам</a:t>
            </a: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sz="1600" spc="-1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Показатели</a:t>
            </a:r>
            <a:r>
              <a:rPr sz="1600" spc="-1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исполнения </a:t>
            </a:r>
            <a:r>
              <a:rPr sz="1600" spc="-2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доходов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за 2017</a:t>
            </a:r>
            <a:r>
              <a:rPr sz="1600" spc="9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3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год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sz="1600" spc="-20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Структура</a:t>
            </a:r>
            <a:r>
              <a:rPr sz="1600" spc="-2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налоговых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sz="1600" spc="-1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неналоговых </a:t>
            </a:r>
            <a:r>
              <a:rPr sz="1600" spc="-2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доходов </a:t>
            </a: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в 2017</a:t>
            </a:r>
            <a:r>
              <a:rPr sz="1600" spc="24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году</a:t>
            </a:r>
            <a:endParaRPr sz="16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sz="1600" spc="-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Налог на </a:t>
            </a:r>
            <a:r>
              <a:rPr sz="1600" spc="-25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доходы </a:t>
            </a:r>
            <a:r>
              <a:rPr sz="1600" spc="-5" dirty="0" err="1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физических</a:t>
            </a:r>
            <a:r>
              <a:rPr sz="1600" spc="6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лиц</a:t>
            </a:r>
            <a:endParaRPr lang="ru-RU" sz="1600" spc="-5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Единый сельскохозяйственный налог</a:t>
            </a: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Налог на имущество и земельный налог</a:t>
            </a:r>
          </a:p>
          <a:p>
            <a:pPr marL="360000" indent="-164465">
              <a:lnSpc>
                <a:spcPct val="150000"/>
              </a:lnSpc>
              <a:buAutoNum type="arabicPeriod" startAt="6"/>
              <a:tabLst>
                <a:tab pos="565785" algn="l"/>
              </a:tabLst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Безвозмездные поступления за 2017 год</a:t>
            </a:r>
          </a:p>
          <a:p>
            <a:pPr marL="565150" indent="-164465">
              <a:lnSpc>
                <a:spcPts val="1500"/>
              </a:lnSpc>
              <a:buAutoNum type="arabicPeriod" startAt="6"/>
              <a:tabLst>
                <a:tab pos="565785" algn="l"/>
              </a:tabLst>
            </a:pP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6480046"/>
            <a:ext cx="266700" cy="37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1950" y="4480376"/>
            <a:ext cx="7124700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50000"/>
              </a:lnSpc>
              <a:tabLst>
                <a:tab pos="264160" algn="l"/>
              </a:tabLst>
            </a:pPr>
            <a:r>
              <a:rPr lang="ru-RU" sz="1600" b="1" dirty="0">
                <a:solidFill>
                  <a:srgbClr val="00007D"/>
                </a:solidFill>
                <a:latin typeface="Times New Roman"/>
                <a:cs typeface="Times New Roman"/>
              </a:rPr>
              <a:t>III. </a:t>
            </a:r>
            <a:r>
              <a:rPr lang="ru-RU" sz="16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lang="ru-RU" sz="16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lang="ru-RU" sz="16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lang="ru-RU" sz="1600" b="1" spc="4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расходам</a:t>
            </a:r>
            <a:endParaRPr lang="ru-RU" sz="1600" spc="-5" dirty="0" smtClean="0">
              <a:solidFill>
                <a:srgbClr val="00007D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tabLst>
                <a:tab pos="264160" algn="l"/>
              </a:tabLst>
            </a:pPr>
            <a:r>
              <a:rPr sz="1600" spc="-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Исполнение</a:t>
            </a:r>
            <a:r>
              <a:rPr sz="1600" spc="-5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00007D"/>
                </a:solidFill>
                <a:latin typeface="Times New Roman"/>
                <a:cs typeface="Times New Roman"/>
              </a:rPr>
              <a:t>расходной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части </a:t>
            </a:r>
            <a:r>
              <a:rPr sz="1600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600" spc="-10" dirty="0">
                <a:solidFill>
                  <a:srgbClr val="00007D"/>
                </a:solidFill>
                <a:latin typeface="Times New Roman"/>
                <a:cs typeface="Times New Roman"/>
              </a:rPr>
              <a:t>МО </a:t>
            </a:r>
            <a:r>
              <a:rPr sz="1600" spc="-25" dirty="0">
                <a:solidFill>
                  <a:srgbClr val="00007D"/>
                </a:solidFill>
                <a:latin typeface="Times New Roman"/>
                <a:cs typeface="Times New Roman"/>
              </a:rPr>
              <a:t>«Обуховское </a:t>
            </a:r>
            <a:r>
              <a:rPr sz="1600" spc="-10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 </a:t>
            </a:r>
            <a:r>
              <a:rPr sz="1600" dirty="0">
                <a:solidFill>
                  <a:srgbClr val="00007D"/>
                </a:solidFill>
                <a:latin typeface="Times New Roman"/>
                <a:cs typeface="Times New Roman"/>
              </a:rPr>
              <a:t>поселение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по отраслям за 2017</a:t>
            </a:r>
            <a:r>
              <a:rPr sz="1600" spc="-3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0007D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  <a:p>
            <a:pPr marL="259079" indent="-246379">
              <a:lnSpc>
                <a:spcPct val="150000"/>
              </a:lnSpc>
              <a:buAutoNum type="arabicPeriod" startAt="12"/>
              <a:tabLst>
                <a:tab pos="259715" algn="l"/>
              </a:tabLst>
            </a:pP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Отраслевая </a:t>
            </a:r>
            <a:r>
              <a:rPr sz="1600" spc="-15" dirty="0">
                <a:solidFill>
                  <a:srgbClr val="00007D"/>
                </a:solidFill>
                <a:latin typeface="Times New Roman"/>
                <a:cs typeface="Times New Roman"/>
              </a:rPr>
              <a:t>структура </a:t>
            </a:r>
            <a:r>
              <a:rPr sz="1600" spc="-20" dirty="0">
                <a:solidFill>
                  <a:srgbClr val="00007D"/>
                </a:solidFill>
                <a:latin typeface="Times New Roman"/>
                <a:cs typeface="Times New Roman"/>
              </a:rPr>
              <a:t>расходов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в 2017</a:t>
            </a:r>
            <a:r>
              <a:rPr sz="1600" spc="114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007D"/>
                </a:solidFill>
                <a:latin typeface="Times New Roman"/>
                <a:cs typeface="Times New Roman"/>
              </a:rPr>
              <a:t>году</a:t>
            </a:r>
            <a:endParaRPr sz="1600" dirty="0">
              <a:latin typeface="Times New Roman"/>
              <a:cs typeface="Times New Roman"/>
            </a:endParaRPr>
          </a:p>
          <a:p>
            <a:pPr marL="37465">
              <a:lnSpc>
                <a:spcPct val="150000"/>
              </a:lnSpc>
            </a:pPr>
            <a:r>
              <a:rPr sz="1600" b="1" dirty="0" smtClean="0">
                <a:solidFill>
                  <a:srgbClr val="00007D"/>
                </a:solidFill>
                <a:latin typeface="Times New Roman"/>
                <a:cs typeface="Times New Roman"/>
              </a:rPr>
              <a:t>IV </a:t>
            </a:r>
            <a:r>
              <a:rPr sz="1600" b="1" dirty="0">
                <a:solidFill>
                  <a:srgbClr val="00007D"/>
                </a:solidFill>
                <a:latin typeface="Times New Roman"/>
                <a:cs typeface="Times New Roman"/>
              </a:rPr>
              <a:t>. </a:t>
            </a:r>
            <a:r>
              <a:rPr sz="16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Источники финансирования </a:t>
            </a:r>
            <a:r>
              <a:rPr sz="1600" b="1" dirty="0">
                <a:solidFill>
                  <a:srgbClr val="00007D"/>
                </a:solidFill>
                <a:latin typeface="Times New Roman"/>
                <a:cs typeface="Times New Roman"/>
              </a:rPr>
              <a:t>дефицита</a:t>
            </a:r>
            <a:r>
              <a:rPr sz="1600" b="1" spc="2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</a:t>
            </a:r>
            <a:endParaRPr sz="1600" dirty="0">
              <a:latin typeface="Times New Roman"/>
              <a:cs typeface="Times New Roman"/>
            </a:endParaRPr>
          </a:p>
          <a:p>
            <a:pPr marL="37465">
              <a:lnSpc>
                <a:spcPct val="150000"/>
              </a:lnSpc>
            </a:pPr>
            <a:r>
              <a:rPr lang="ru-RU" sz="1600" spc="-5" dirty="0" smtClean="0">
                <a:solidFill>
                  <a:srgbClr val="00007D"/>
                </a:solidFill>
                <a:latin typeface="Times New Roman"/>
                <a:cs typeface="Times New Roman"/>
              </a:rPr>
              <a:t>13. </a:t>
            </a:r>
            <a:r>
              <a:rPr sz="1600" spc="-15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Структура</a:t>
            </a:r>
            <a:r>
              <a:rPr sz="1600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фактически </a:t>
            </a:r>
            <a:r>
              <a:rPr sz="1600" spc="-10" dirty="0">
                <a:solidFill>
                  <a:srgbClr val="00007D"/>
                </a:solidFill>
                <a:latin typeface="Times New Roman"/>
                <a:cs typeface="Times New Roman"/>
              </a:rPr>
              <a:t>сложившегося </a:t>
            </a:r>
            <a:r>
              <a:rPr sz="1600" spc="-5" dirty="0">
                <a:solidFill>
                  <a:srgbClr val="00007D"/>
                </a:solidFill>
                <a:latin typeface="Times New Roman"/>
                <a:cs typeface="Times New Roman"/>
              </a:rPr>
              <a:t>дефицита за 2017 </a:t>
            </a:r>
            <a:r>
              <a:rPr sz="1600" spc="-30" dirty="0" err="1" smtClean="0">
                <a:solidFill>
                  <a:srgbClr val="00007D"/>
                </a:solidFill>
                <a:latin typeface="Times New Roman"/>
                <a:cs typeface="Times New Roman"/>
              </a:rPr>
              <a:t>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7232" y="1194816"/>
            <a:ext cx="4919472" cy="3689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4647" y="4687822"/>
            <a:ext cx="2157983" cy="2141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2852" y="4783835"/>
            <a:ext cx="1790700" cy="1781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9760" y="4075176"/>
            <a:ext cx="5431536" cy="911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1455" y="644651"/>
            <a:ext cx="3154679" cy="4023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9155" y="478536"/>
            <a:ext cx="3183636" cy="3930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8020" y="2397251"/>
            <a:ext cx="3105911" cy="10927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4579" y="925067"/>
            <a:ext cx="2157984" cy="2595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0459" y="4207764"/>
            <a:ext cx="2189988" cy="6949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7611" y="1342644"/>
            <a:ext cx="1932432" cy="2351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3" y="3361944"/>
            <a:ext cx="2153412" cy="522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427" y="3401567"/>
            <a:ext cx="1603248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3592" y="3404361"/>
            <a:ext cx="106680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38125" marR="5080" indent="-22606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Times New Roman"/>
                <a:cs typeface="Times New Roman"/>
              </a:rPr>
              <a:t>Фо</a:t>
            </a:r>
            <a:r>
              <a:rPr sz="1200" b="1" spc="-10" dirty="0">
                <a:latin typeface="Times New Roman"/>
                <a:cs typeface="Times New Roman"/>
              </a:rPr>
              <a:t>р</a:t>
            </a:r>
            <a:r>
              <a:rPr sz="1200" b="1" spc="-5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10" dirty="0">
                <a:latin typeface="Times New Roman"/>
                <a:cs typeface="Times New Roman"/>
              </a:rPr>
              <a:t>р</a:t>
            </a:r>
            <a:r>
              <a:rPr sz="1200" b="1" spc="-25" dirty="0">
                <a:latin typeface="Times New Roman"/>
                <a:cs typeface="Times New Roman"/>
              </a:rPr>
              <a:t>о</a:t>
            </a:r>
            <a:r>
              <a:rPr sz="1200" b="1" dirty="0">
                <a:latin typeface="Times New Roman"/>
                <a:cs typeface="Times New Roman"/>
              </a:rPr>
              <a:t>ва</a:t>
            </a:r>
            <a:r>
              <a:rPr sz="1200" b="1" spc="-10" dirty="0">
                <a:latin typeface="Times New Roman"/>
                <a:cs typeface="Times New Roman"/>
              </a:rPr>
              <a:t>н</a:t>
            </a:r>
            <a:r>
              <a:rPr sz="1200" b="1" dirty="0">
                <a:latin typeface="Times New Roman"/>
                <a:cs typeface="Times New Roman"/>
              </a:rPr>
              <a:t>ие  </a:t>
            </a:r>
            <a:r>
              <a:rPr sz="1200" b="1" spc="-15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24483" y="2281427"/>
            <a:ext cx="2153412" cy="5242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9388" y="2340864"/>
            <a:ext cx="1601724" cy="405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81811" y="2344673"/>
            <a:ext cx="145224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46100" marR="5080" indent="-53340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Times New Roman"/>
                <a:cs typeface="Times New Roman"/>
              </a:rPr>
              <a:t>Внесение </a:t>
            </a:r>
            <a:r>
              <a:rPr sz="1200" b="1" spc="-15" dirty="0">
                <a:latin typeface="Times New Roman"/>
                <a:cs typeface="Times New Roman"/>
              </a:rPr>
              <a:t>бюджета </a:t>
            </a:r>
            <a:r>
              <a:rPr sz="1200" b="1" dirty="0">
                <a:latin typeface="Times New Roman"/>
                <a:cs typeface="Times New Roman"/>
              </a:rPr>
              <a:t>в  </a:t>
            </a:r>
            <a:r>
              <a:rPr sz="1200" b="1" spc="-5" dirty="0">
                <a:latin typeface="Times New Roman"/>
                <a:cs typeface="Times New Roman"/>
              </a:rPr>
              <a:t>Думу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42416" y="1758695"/>
            <a:ext cx="2369820" cy="5593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67027" y="1798320"/>
            <a:ext cx="1776984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60119" y="1818894"/>
            <a:ext cx="160528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579120" marR="5080" indent="-567055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Times New Roman"/>
                <a:cs typeface="Times New Roman"/>
              </a:rPr>
              <a:t>Рассмотрение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бюджета  </a:t>
            </a:r>
            <a:r>
              <a:rPr sz="1200" b="1" spc="-5" dirty="0">
                <a:latin typeface="Times New Roman"/>
                <a:cs typeface="Times New Roman"/>
              </a:rPr>
              <a:t>Думой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53183" y="669036"/>
            <a:ext cx="2282951" cy="5562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3120" y="707136"/>
            <a:ext cx="1709928" cy="4389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30245" y="891616"/>
            <a:ext cx="4718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Д</a:t>
            </a:r>
            <a:r>
              <a:rPr sz="1200" b="1" spc="-15" dirty="0">
                <a:latin typeface="Times New Roman"/>
                <a:cs typeface="Times New Roman"/>
              </a:rPr>
              <a:t>ум</a:t>
            </a:r>
            <a:r>
              <a:rPr sz="1200" b="1" dirty="0">
                <a:latin typeface="Times New Roman"/>
                <a:cs typeface="Times New Roman"/>
              </a:rPr>
              <a:t>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6719" y="2819400"/>
            <a:ext cx="2180844" cy="5227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568" y="2859023"/>
            <a:ext cx="1630680" cy="40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1550" y="2861309"/>
            <a:ext cx="157162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1320" marR="5080" indent="-38862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Times New Roman"/>
                <a:cs typeface="Times New Roman"/>
              </a:rPr>
              <a:t>Утверждение</a:t>
            </a:r>
            <a:r>
              <a:rPr sz="1200" b="1" spc="-6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бюджета  главой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МО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40096" y="649223"/>
            <a:ext cx="2397252" cy="5669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14771" y="688848"/>
            <a:ext cx="1802892" cy="4480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27267" y="794969"/>
            <a:ext cx="9620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Оплата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труда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21096" y="1193291"/>
            <a:ext cx="2366772" cy="565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5228" y="1232916"/>
            <a:ext cx="1773935" cy="4480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102858" y="1256791"/>
            <a:ext cx="158432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19734" marR="5080" indent="-407670">
              <a:lnSpc>
                <a:spcPts val="1300"/>
              </a:lnSpc>
              <a:spcBef>
                <a:spcPts val="260"/>
              </a:spcBef>
            </a:pPr>
            <a:r>
              <a:rPr sz="1200" b="1" dirty="0">
                <a:latin typeface="Times New Roman"/>
                <a:cs typeface="Times New Roman"/>
              </a:rPr>
              <a:t>Социальные</a:t>
            </a:r>
            <a:r>
              <a:rPr sz="1200" b="1" spc="-1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выплаты  населению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83096" y="2319527"/>
            <a:ext cx="2366772" cy="5669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2096" y="1726692"/>
            <a:ext cx="2366772" cy="5654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1364" y="1766316"/>
            <a:ext cx="1973580" cy="4465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378702" y="1790191"/>
            <a:ext cx="188595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66700" marR="5080" indent="-254635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Times New Roman"/>
                <a:cs typeface="Times New Roman"/>
              </a:rPr>
              <a:t>Строительство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социально-  </a:t>
            </a:r>
            <a:r>
              <a:rPr sz="1200" b="1" spc="-10" dirty="0">
                <a:latin typeface="Times New Roman"/>
                <a:cs typeface="Times New Roman"/>
              </a:rPr>
              <a:t>значимых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объектов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940295" y="2852927"/>
            <a:ext cx="2145792" cy="5654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98792" y="2918460"/>
            <a:ext cx="1804416" cy="4480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140956" y="2942590"/>
            <a:ext cx="1704339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45770" marR="5080" indent="-433070">
              <a:lnSpc>
                <a:spcPts val="1300"/>
              </a:lnSpc>
              <a:spcBef>
                <a:spcPts val="260"/>
              </a:spcBef>
            </a:pPr>
            <a:r>
              <a:rPr sz="1200" b="1" spc="-10" dirty="0">
                <a:latin typeface="Times New Roman"/>
                <a:cs typeface="Times New Roman"/>
              </a:rPr>
              <a:t>Заключение контрактов 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-15" dirty="0">
                <a:latin typeface="Times New Roman"/>
                <a:cs typeface="Times New Roman"/>
              </a:rPr>
              <a:t> договоров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86600" y="4354067"/>
            <a:ext cx="1912620" cy="18379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80147" y="4457700"/>
            <a:ext cx="1478279" cy="14127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56703" y="4797552"/>
            <a:ext cx="741426" cy="72580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10884" y="4712208"/>
            <a:ext cx="2188464" cy="21168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29428" y="4812791"/>
            <a:ext cx="1746503" cy="16687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32754" y="5013604"/>
            <a:ext cx="1361694" cy="127815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39084" y="4607052"/>
            <a:ext cx="2261616" cy="218389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09188" y="4721352"/>
            <a:ext cx="2080260" cy="19903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87342" y="4892217"/>
            <a:ext cx="1562761" cy="1497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3252" y="4628386"/>
            <a:ext cx="2313432" cy="21046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2519" y="4799076"/>
            <a:ext cx="1851660" cy="16916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20190" y="4946269"/>
            <a:ext cx="1493545" cy="12776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296155"/>
            <a:ext cx="2269236" cy="2010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9268" y="4450079"/>
            <a:ext cx="1895856" cy="167640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5175" y="4577969"/>
            <a:ext cx="1435832" cy="118122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4752" y="1223772"/>
            <a:ext cx="2371344" cy="5593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928876" y="1312290"/>
            <a:ext cx="155067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81965" marR="5080" indent="-46990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Times New Roman"/>
                <a:cs typeface="Times New Roman"/>
              </a:rPr>
              <a:t>Публичные</a:t>
            </a:r>
            <a:r>
              <a:rPr sz="1200" b="1" spc="-1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слушания  </a:t>
            </a:r>
            <a:r>
              <a:rPr sz="1200" b="1" spc="-15" dirty="0">
                <a:latin typeface="Times New Roman"/>
                <a:cs typeface="Times New Roman"/>
              </a:rPr>
              <a:t>бюджета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245095" y="3403091"/>
            <a:ext cx="1898903" cy="56540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05116" y="3442715"/>
            <a:ext cx="1421892" cy="44653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7633461" y="3466922"/>
            <a:ext cx="952500" cy="373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Оплата</a:t>
            </a:r>
            <a:r>
              <a:rPr sz="1200" b="1" spc="-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иных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70"/>
              </a:lnSpc>
            </a:pPr>
            <a:r>
              <a:rPr sz="1200" b="1" spc="-20" dirty="0">
                <a:latin typeface="Times New Roman"/>
                <a:cs typeface="Times New Roman"/>
              </a:rPr>
              <a:t>расходов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147316" y="4629910"/>
            <a:ext cx="2264663" cy="217170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92679" y="4753355"/>
            <a:ext cx="1816608" cy="173888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80767" y="4943094"/>
            <a:ext cx="1341755" cy="125272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7790179" y="16699"/>
            <a:ext cx="12623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7D"/>
                </a:solidFill>
                <a:latin typeface="Calibri"/>
                <a:cs typeface="Calibri"/>
              </a:rPr>
              <a:t>I. Вводная</a:t>
            </a:r>
            <a:r>
              <a:rPr sz="1400" b="1" spc="-90" dirty="0">
                <a:solidFill>
                  <a:srgbClr val="00007D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007D"/>
                </a:solidFill>
                <a:latin typeface="Calibri"/>
                <a:cs typeface="Calibri"/>
              </a:rPr>
              <a:t>часть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83994" y="108026"/>
            <a:ext cx="5562600" cy="827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007D"/>
                </a:solidFill>
                <a:latin typeface="Georgia"/>
                <a:cs typeface="Georgia"/>
              </a:rPr>
              <a:t>Этапы бюджетного</a:t>
            </a:r>
            <a:r>
              <a:rPr sz="2800" b="1" spc="-20" dirty="0">
                <a:solidFill>
                  <a:srgbClr val="00007D"/>
                </a:solidFill>
                <a:latin typeface="Georgia"/>
                <a:cs typeface="Georgia"/>
              </a:rPr>
              <a:t> </a:t>
            </a:r>
            <a:r>
              <a:rPr sz="2800" b="1" spc="-10" dirty="0">
                <a:solidFill>
                  <a:srgbClr val="00007D"/>
                </a:solidFill>
                <a:latin typeface="Georgia"/>
                <a:cs typeface="Georgia"/>
              </a:rPr>
              <a:t>процесса</a:t>
            </a:r>
            <a:endParaRPr sz="2800" dirty="0">
              <a:latin typeface="Georgia"/>
              <a:cs typeface="Georgia"/>
            </a:endParaRPr>
          </a:p>
          <a:p>
            <a:pPr marL="323850">
              <a:lnSpc>
                <a:spcPct val="100000"/>
              </a:lnSpc>
              <a:spcBef>
                <a:spcPts val="1520"/>
              </a:spcBef>
            </a:pPr>
            <a:r>
              <a:rPr sz="1200" b="1" dirty="0">
                <a:latin typeface="Times New Roman"/>
                <a:cs typeface="Times New Roman"/>
              </a:rPr>
              <a:t>Принятие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бюджета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40143" y="2377821"/>
            <a:ext cx="1733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Финансовое</a:t>
            </a:r>
            <a:r>
              <a:rPr sz="1200" b="1" spc="-1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обеспечение  казенных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учреждений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696582" y="5038648"/>
            <a:ext cx="1388491" cy="138177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8727440" y="13639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4835" y="1950720"/>
            <a:ext cx="1909571" cy="149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9948" y="1950720"/>
            <a:ext cx="1876044" cy="143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9584" y="1123188"/>
            <a:ext cx="2257043" cy="1242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911" y="1133093"/>
            <a:ext cx="2209800" cy="1242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0" algn="ctr"/>
            <a:endParaRPr lang="ru-RU" sz="4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4328" y="1147572"/>
            <a:ext cx="2586228" cy="1139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4519" y="1300751"/>
            <a:ext cx="1807540" cy="372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8480" y="1258824"/>
            <a:ext cx="1702307" cy="539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5888" y="1228344"/>
            <a:ext cx="1953767" cy="460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1503" y="1262507"/>
            <a:ext cx="1865376" cy="372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32205" y="23875"/>
            <a:ext cx="671322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I. </a:t>
            </a:r>
            <a:r>
              <a:rPr sz="14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Вводная</a:t>
            </a:r>
            <a:r>
              <a:rPr sz="14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часть</a:t>
            </a:r>
            <a:endParaRPr sz="1400" dirty="0">
              <a:latin typeface="Times New Roman"/>
              <a:cs typeface="Times New Roman"/>
            </a:endParaRPr>
          </a:p>
          <a:p>
            <a:pPr marL="1342390" algn="ctr">
              <a:lnSpc>
                <a:spcPts val="2520"/>
              </a:lnSpc>
            </a:pPr>
            <a:r>
              <a:rPr sz="22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Основные </a:t>
            </a:r>
            <a:r>
              <a:rPr sz="22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параметры </a:t>
            </a:r>
            <a:r>
              <a:rPr sz="2200" b="1" spc="-2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22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за </a:t>
            </a:r>
            <a:r>
              <a:rPr sz="2200" b="1" spc="5" dirty="0">
                <a:solidFill>
                  <a:srgbClr val="00007D"/>
                </a:solidFill>
                <a:latin typeface="Times New Roman"/>
                <a:cs typeface="Times New Roman"/>
              </a:rPr>
              <a:t>2017</a:t>
            </a:r>
            <a:r>
              <a:rPr sz="2200" b="1" spc="2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200" b="1" spc="-45" dirty="0">
                <a:solidFill>
                  <a:srgbClr val="00007D"/>
                </a:solidFill>
                <a:latin typeface="Times New Roman"/>
                <a:cs typeface="Times New Roman"/>
              </a:rPr>
              <a:t>год</a:t>
            </a:r>
            <a:endParaRPr sz="2200" dirty="0">
              <a:latin typeface="Times New Roman"/>
              <a:cs typeface="Times New Roman"/>
            </a:endParaRPr>
          </a:p>
          <a:p>
            <a:pPr marL="1413510" algn="ct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(тысяч </a:t>
            </a:r>
            <a:r>
              <a:rPr sz="22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рублей)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7354" y="132663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48355" y="1672988"/>
            <a:ext cx="424815" cy="0"/>
          </a:xfrm>
          <a:custGeom>
            <a:avLst/>
            <a:gdLst/>
            <a:ahLst/>
            <a:cxnLst/>
            <a:rect l="l" t="t" r="r" b="b"/>
            <a:pathLst>
              <a:path w="424814">
                <a:moveTo>
                  <a:pt x="0" y="0"/>
                </a:moveTo>
                <a:lnTo>
                  <a:pt x="424599" y="0"/>
                </a:lnTo>
              </a:path>
            </a:pathLst>
          </a:custGeom>
          <a:ln w="2079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35655" y="1672988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4">
                <a:moveTo>
                  <a:pt x="0" y="0"/>
                </a:moveTo>
                <a:lnTo>
                  <a:pt x="449999" y="0"/>
                </a:lnTo>
              </a:path>
            </a:pathLst>
          </a:custGeom>
          <a:ln w="46192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8415" y="1657286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412" y="0"/>
                </a:lnTo>
              </a:path>
            </a:pathLst>
          </a:custGeom>
          <a:ln w="57023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8415" y="1754123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412" y="0"/>
                </a:lnTo>
              </a:path>
            </a:pathLst>
          </a:custGeom>
          <a:ln w="56896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973632" y="3588511"/>
            <a:ext cx="7737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Динамика </a:t>
            </a:r>
            <a:r>
              <a:rPr sz="2000" b="1" spc="-35" dirty="0">
                <a:solidFill>
                  <a:srgbClr val="00007D"/>
                </a:solidFill>
                <a:latin typeface="Times New Roman"/>
                <a:cs typeface="Times New Roman"/>
              </a:rPr>
              <a:t>доходов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и </a:t>
            </a:r>
            <a:r>
              <a:rPr sz="2000" b="1" spc="-25" dirty="0">
                <a:solidFill>
                  <a:srgbClr val="00007D"/>
                </a:solidFill>
                <a:latin typeface="Times New Roman"/>
                <a:cs typeface="Times New Roman"/>
              </a:rPr>
              <a:t>расходов </a:t>
            </a:r>
            <a:r>
              <a:rPr sz="2000" b="1" spc="-20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2000" b="1" dirty="0" err="1">
                <a:solidFill>
                  <a:srgbClr val="00007D"/>
                </a:solidFill>
                <a:latin typeface="Times New Roman"/>
                <a:cs typeface="Times New Roman"/>
              </a:rPr>
              <a:t>за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201</a:t>
            </a:r>
            <a:r>
              <a:rPr lang="ru-RU" sz="20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5 </a:t>
            </a:r>
            <a:r>
              <a:rPr sz="2000" b="1" spc="-15" dirty="0" smtClean="0">
                <a:solidFill>
                  <a:srgbClr val="00007D"/>
                </a:solidFill>
                <a:latin typeface="Times New Roman"/>
                <a:cs typeface="Times New Roman"/>
              </a:rPr>
              <a:t>-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2017 </a:t>
            </a:r>
            <a:r>
              <a:rPr sz="2000" b="1" spc="-25" dirty="0">
                <a:solidFill>
                  <a:srgbClr val="00007D"/>
                </a:solidFill>
                <a:latin typeface="Times New Roman"/>
                <a:cs typeface="Times New Roman"/>
              </a:rPr>
              <a:t>годы, </a:t>
            </a: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тыс.</a:t>
            </a:r>
            <a:r>
              <a:rPr sz="2000" b="1" spc="-50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руб.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461638" y="1596777"/>
            <a:ext cx="2391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18052,88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46208" y="1579638"/>
            <a:ext cx="208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17991,96</a:t>
            </a:r>
            <a:endParaRPr lang="ru-RU" sz="3600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7118323" y="1596777"/>
            <a:ext cx="1239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60,92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88355"/>
              </p:ext>
            </p:extLst>
          </p:nvPr>
        </p:nvGraphicFramePr>
        <p:xfrm>
          <a:off x="1043558" y="4114800"/>
          <a:ext cx="6696075" cy="255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316" y="6386271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2C6184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00" y="362223"/>
            <a:ext cx="8534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72154" marR="5080" indent="-2101215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403052"/>
                </a:solidFill>
                <a:latin typeface="Times New Roman"/>
                <a:cs typeface="Times New Roman"/>
              </a:rPr>
              <a:t>Показатели </a:t>
            </a:r>
            <a:r>
              <a:rPr sz="2000" b="1" spc="-5" dirty="0">
                <a:solidFill>
                  <a:srgbClr val="403052"/>
                </a:solidFill>
                <a:latin typeface="Times New Roman"/>
                <a:cs typeface="Times New Roman"/>
              </a:rPr>
              <a:t>исполнения </a:t>
            </a:r>
            <a:r>
              <a:rPr sz="2000" b="1" spc="-35" dirty="0" err="1">
                <a:solidFill>
                  <a:srgbClr val="403052"/>
                </a:solidFill>
                <a:latin typeface="Times New Roman"/>
                <a:cs typeface="Times New Roman"/>
              </a:rPr>
              <a:t>доходов</a:t>
            </a:r>
            <a:r>
              <a:rPr sz="2000" b="1" spc="-35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smtClean="0">
                <a:solidFill>
                  <a:srgbClr val="403052"/>
                </a:solidFill>
                <a:latin typeface="Times New Roman"/>
                <a:cs typeface="Times New Roman"/>
              </a:rPr>
              <a:t>«</a:t>
            </a:r>
            <a:r>
              <a:rPr lang="ru-RU" sz="2000" b="1" spc="-20" dirty="0" smtClean="0">
                <a:solidFill>
                  <a:srgbClr val="403052"/>
                </a:solidFill>
                <a:latin typeface="Times New Roman"/>
                <a:cs typeface="Times New Roman"/>
              </a:rPr>
              <a:t>Новоалександровское </a:t>
            </a:r>
            <a:r>
              <a:rPr sz="2000" b="1" dirty="0" smtClean="0">
                <a:solidFill>
                  <a:srgbClr val="403052"/>
                </a:solidFill>
                <a:latin typeface="Times New Roman"/>
                <a:cs typeface="Times New Roman"/>
              </a:rPr>
              <a:t>сельское  </a:t>
            </a:r>
            <a:r>
              <a:rPr sz="2000" b="1" dirty="0">
                <a:solidFill>
                  <a:srgbClr val="403052"/>
                </a:solidFill>
                <a:latin typeface="Times New Roman"/>
                <a:cs typeface="Times New Roman"/>
              </a:rPr>
              <a:t>поселение» за </a:t>
            </a:r>
            <a:r>
              <a:rPr sz="2000" b="1" spc="5" dirty="0">
                <a:solidFill>
                  <a:srgbClr val="403052"/>
                </a:solidFill>
                <a:latin typeface="Times New Roman"/>
                <a:cs typeface="Times New Roman"/>
              </a:rPr>
              <a:t>2017</a:t>
            </a:r>
            <a:r>
              <a:rPr sz="2000" b="1" spc="-70" dirty="0">
                <a:solidFill>
                  <a:srgbClr val="403052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403052"/>
                </a:solidFill>
                <a:latin typeface="Times New Roman"/>
                <a:cs typeface="Times New Roman"/>
              </a:rPr>
              <a:t>год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0247" y="0"/>
            <a:ext cx="2889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II.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4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доходам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685371"/>
              </p:ext>
            </p:extLst>
          </p:nvPr>
        </p:nvGraphicFramePr>
        <p:xfrm>
          <a:off x="152401" y="1066800"/>
          <a:ext cx="8839199" cy="5391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10"/>
                <a:gridCol w="3411424"/>
                <a:gridCol w="1248394"/>
                <a:gridCol w="1305791"/>
                <a:gridCol w="1504357"/>
                <a:gridCol w="796323"/>
              </a:tblGrid>
              <a:tr h="6216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№  </a:t>
                      </a:r>
                      <a:r>
                        <a:rPr lang="ru-RU" sz="1400" u="none" strike="noStrike" dirty="0" err="1">
                          <a:effectLst/>
                        </a:rPr>
                        <a:t>п.п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План </a:t>
                      </a:r>
                      <a:r>
                        <a:rPr lang="ru-RU" sz="1400" u="none" strike="noStrike" dirty="0">
                          <a:effectLst/>
                        </a:rPr>
                        <a:t>2017 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Факт  </a:t>
                      </a:r>
                      <a:r>
                        <a:rPr lang="ru-RU" sz="1400" u="none" strike="noStrike" dirty="0">
                          <a:effectLst/>
                        </a:rPr>
                        <a:t>2017 год  (</a:t>
                      </a:r>
                      <a:r>
                        <a:rPr lang="ru-RU" sz="1400" u="none" strike="noStrike" dirty="0" err="1">
                          <a:effectLst/>
                        </a:rPr>
                        <a:t>тыс.руб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ru-RU" sz="1400" u="none" strike="noStrike" dirty="0">
                          <a:effectLst/>
                        </a:rPr>
                        <a:t>Отклонение </a:t>
                      </a:r>
                      <a:r>
                        <a:rPr lang="ru-RU" sz="1400" u="none" strike="noStrike" dirty="0" smtClean="0">
                          <a:effectLst/>
                        </a:rPr>
                        <a:t>(</a:t>
                      </a:r>
                      <a:r>
                        <a:rPr lang="ru-RU" sz="1400" u="none" strike="noStrike" dirty="0">
                          <a:effectLst/>
                        </a:rPr>
                        <a:t>тыс. руб.)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Исп.%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(тыс.руб)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74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85" marR="6985" marT="6985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Доходы,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15878,45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17991,96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2113,51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114,35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Налоговые доходы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12411,1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14478,39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2067,29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116,66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НДФЛ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4088,2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3688,82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-399,38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90,23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Акцизы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ЕСХН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100,1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380,29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280,19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379,91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4.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Налог на имущество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546,9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556,61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9,71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101,78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Земельный налог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7594,2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9806,94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2212,74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129,14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71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6.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Государственная пошлина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81,7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-35,97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55,97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71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7.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Задолжность и перерасчеты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-4,1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13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Неналоговые доходы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591,3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647,33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56,03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109,48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421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Доходы от использования имущества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313,6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341,46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27,86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108,88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421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Доходы от оказания платных услуг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13,32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13,32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-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421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Доходы от продажи матер. немат. активов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190,9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190,94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0,04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100,02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421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4.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86,8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101,61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14,81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</a:rPr>
                        <a:t>117,06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71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5.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Прочие неналоговые 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  <a:tr h="271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III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2861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2871,95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2871,95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85" marR="6985" marT="698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3944" y="-164"/>
            <a:ext cx="72745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225" marR="5080" indent="-178816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Структура </a:t>
            </a:r>
            <a:r>
              <a:rPr sz="2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налоговых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00007D"/>
                </a:solidFill>
                <a:latin typeface="Times New Roman"/>
                <a:cs typeface="Times New Roman"/>
              </a:rPr>
              <a:t>неналоговых </a:t>
            </a:r>
            <a:r>
              <a:rPr sz="2000" b="1" spc="-35" dirty="0" err="1">
                <a:solidFill>
                  <a:srgbClr val="00007D"/>
                </a:solidFill>
                <a:latin typeface="Times New Roman"/>
                <a:cs typeface="Times New Roman"/>
              </a:rPr>
              <a:t>доходов</a:t>
            </a:r>
            <a:r>
              <a:rPr sz="2000" b="1" spc="-3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«</a:t>
            </a:r>
            <a:r>
              <a:rPr lang="ru-RU"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Новоалександровское</a:t>
            </a:r>
            <a:r>
              <a:rPr sz="2000" b="1" spc="-20" dirty="0" smtClean="0">
                <a:solidFill>
                  <a:srgbClr val="00007D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007D"/>
                </a:solidFill>
                <a:latin typeface="Times New Roman"/>
                <a:cs typeface="Times New Roman"/>
              </a:rPr>
              <a:t>сельское поселение» в </a:t>
            </a:r>
            <a:r>
              <a:rPr sz="2000" b="1" spc="5" dirty="0">
                <a:solidFill>
                  <a:srgbClr val="00007D"/>
                </a:solidFill>
                <a:latin typeface="Times New Roman"/>
                <a:cs typeface="Times New Roman"/>
              </a:rPr>
              <a:t>2017</a:t>
            </a:r>
            <a:r>
              <a:rPr sz="2000" b="1" spc="-7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00007D"/>
                </a:solidFill>
                <a:latin typeface="Times New Roman"/>
                <a:cs typeface="Times New Roman"/>
              </a:rPr>
              <a:t>году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20404" y="645180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571097"/>
              </p:ext>
            </p:extLst>
          </p:nvPr>
        </p:nvGraphicFramePr>
        <p:xfrm>
          <a:off x="320293" y="1079892"/>
          <a:ext cx="8610600" cy="5336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94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360" y="357377"/>
            <a:ext cx="5415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Налог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 </a:t>
            </a:r>
            <a:r>
              <a:rPr sz="20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доходы </a:t>
            </a:r>
            <a:r>
              <a:rPr sz="20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физических лиц </a:t>
            </a:r>
            <a:r>
              <a:rPr sz="2000" b="1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тыс.рублей.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1817" y="2668904"/>
            <a:ext cx="74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1994,31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тыс.руб.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2961" y="2848813"/>
            <a:ext cx="740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1792,27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тыс.руб.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8558" y="0"/>
            <a:ext cx="2889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II.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4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доходам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627479"/>
              </p:ext>
            </p:extLst>
          </p:nvPr>
        </p:nvGraphicFramePr>
        <p:xfrm>
          <a:off x="1479540" y="1447800"/>
          <a:ext cx="652146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46946" y="652373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775F54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0" y="491253"/>
            <a:ext cx="539343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spc="-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Единый сельскохозяйственный налог</a:t>
            </a:r>
            <a:r>
              <a:rPr sz="2000" b="1" spc="-10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6309" y="-10932"/>
            <a:ext cx="2889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007D"/>
                </a:solidFill>
                <a:latin typeface="Times New Roman"/>
                <a:cs typeface="Times New Roman"/>
              </a:rPr>
              <a:t>II.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Исполнение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бюджета </a:t>
            </a:r>
            <a:r>
              <a:rPr sz="1400" b="1" spc="-5" dirty="0">
                <a:solidFill>
                  <a:srgbClr val="00007D"/>
                </a:solidFill>
                <a:latin typeface="Times New Roman"/>
                <a:cs typeface="Times New Roman"/>
              </a:rPr>
              <a:t>по</a:t>
            </a:r>
            <a:r>
              <a:rPr sz="1400" b="1" spc="15" dirty="0">
                <a:solidFill>
                  <a:srgbClr val="00007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00007D"/>
                </a:solidFill>
                <a:latin typeface="Times New Roman"/>
                <a:cs typeface="Times New Roman"/>
              </a:rPr>
              <a:t>доходам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16194"/>
              </p:ext>
            </p:extLst>
          </p:nvPr>
        </p:nvGraphicFramePr>
        <p:xfrm>
          <a:off x="762000" y="11430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2101</TotalTime>
  <Words>686</Words>
  <Application>Microsoft Office PowerPoint</Application>
  <PresentationFormat>Экран (4:3)</PresentationFormat>
  <Paragraphs>279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Презентация PowerPoint</vt:lpstr>
      <vt:lpstr>Содержание</vt:lpstr>
      <vt:lpstr>I. Вводная часть</vt:lpstr>
      <vt:lpstr>Презентация PowerPoint</vt:lpstr>
      <vt:lpstr>Показатели исполнения доходов «Новоалександровское сельское  поселение» за 2017 год</vt:lpstr>
      <vt:lpstr>Структура налоговых и неналоговых доходов «Новоалександровское  сельское поселение» в 2017 году</vt:lpstr>
      <vt:lpstr>Налог на доходы физических лиц , тыс.рублей.</vt:lpstr>
      <vt:lpstr>Единый сельскохозяйственный налог.</vt:lpstr>
      <vt:lpstr>Налоги на имущество, тыс.рублей.</vt:lpstr>
      <vt:lpstr>Безвозмездные поступления за 2017 год</vt:lpstr>
      <vt:lpstr>Исполнение расходной части бюджета «Новоалександровского сельское поселение» по отраслям за 2017 год (тысяч рублей)</vt:lpstr>
      <vt:lpstr>Отраслевая структура расходов в 2017 году</vt:lpstr>
      <vt:lpstr>IV. Источники финансирования дефицита бюджета Фактически на 01.01.18г. в бюджете «Новоалександровское  сельское поселение» сложился дефицит в сумме 60,91 тысяч рублей.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Пульникова</dc:creator>
  <cp:lastModifiedBy>АСБП</cp:lastModifiedBy>
  <cp:revision>26</cp:revision>
  <cp:lastPrinted>2018-05-16T11:11:43Z</cp:lastPrinted>
  <dcterms:created xsi:type="dcterms:W3CDTF">2018-05-16T09:00:14Z</dcterms:created>
  <dcterms:modified xsi:type="dcterms:W3CDTF">2018-05-23T11:18:10Z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2018-05-16T00:00:00Z</vt:filetime>
  </property>
</Properties>
</file>