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707" r:id="rId1"/>
  </p:sldMasterIdLst>
  <p:notesMasterIdLst>
    <p:notesMasterId r:id="rId26"/>
  </p:notesMasterIdLst>
  <p:handoutMasterIdLst>
    <p:handoutMasterId r:id="rId27"/>
  </p:handoutMasterIdLst>
  <p:sldIdLst>
    <p:sldId id="1111" r:id="rId2"/>
    <p:sldId id="1134" r:id="rId3"/>
    <p:sldId id="1135" r:id="rId4"/>
    <p:sldId id="1136" r:id="rId5"/>
    <p:sldId id="1137" r:id="rId6"/>
    <p:sldId id="1138" r:id="rId7"/>
    <p:sldId id="1139" r:id="rId8"/>
    <p:sldId id="1151" r:id="rId9"/>
    <p:sldId id="1152" r:id="rId10"/>
    <p:sldId id="1154" r:id="rId11"/>
    <p:sldId id="1155" r:id="rId12"/>
    <p:sldId id="1156" r:id="rId13"/>
    <p:sldId id="1157" r:id="rId14"/>
    <p:sldId id="1158" r:id="rId15"/>
    <p:sldId id="1159" r:id="rId16"/>
    <p:sldId id="1163" r:id="rId17"/>
    <p:sldId id="1164" r:id="rId18"/>
    <p:sldId id="1166" r:id="rId19"/>
    <p:sldId id="1168" r:id="rId20"/>
    <p:sldId id="1169" r:id="rId21"/>
    <p:sldId id="1170" r:id="rId22"/>
    <p:sldId id="1141" r:id="rId23"/>
    <p:sldId id="1143" r:id="rId24"/>
    <p:sldId id="1142" r:id="rId25"/>
  </p:sldIdLst>
  <p:sldSz cx="12192000" cy="6858000"/>
  <p:notesSz cx="6858000" cy="99472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олокнова Елена Викторовна" initials="ТЕВ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7F7F7"/>
    <a:srgbClr val="0099FF"/>
    <a:srgbClr val="99CCFF"/>
    <a:srgbClr val="FFFF00"/>
    <a:srgbClr val="B31DA1"/>
    <a:srgbClr val="FFFF99"/>
    <a:srgbClr val="CCFF99"/>
    <a:srgbClr val="D1D1D1"/>
    <a:srgbClr val="E55243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10" autoAdjust="0"/>
    <p:restoredTop sz="91139" autoAdjust="0"/>
  </p:normalViewPr>
  <p:slideViewPr>
    <p:cSldViewPr>
      <p:cViewPr>
        <p:scale>
          <a:sx n="80" d="100"/>
          <a:sy n="80" d="100"/>
        </p:scale>
        <p:origin x="-114" y="-5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2928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831099623872629E-2"/>
          <c:y val="6.5788991700886368E-2"/>
          <c:w val="0.94297775316020394"/>
          <c:h val="0.7382924450077045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pattFill prst="pct90">
              <a:fgClr>
                <a:schemeClr val="accent3">
                  <a:lumMod val="75000"/>
                </a:schemeClr>
              </a:fgClr>
              <a:bgClr>
                <a:schemeClr val="bg1"/>
              </a:bgClr>
            </a:pattFill>
            <a:ln w="28575">
              <a:solidFill>
                <a:schemeClr val="accent2">
                  <a:lumMod val="75000"/>
                </a:schemeClr>
              </a:solidFill>
            </a:ln>
            <a:effectLst>
              <a:innerShdw blurRad="114300">
                <a:schemeClr val="accent4">
                  <a:shade val="76000"/>
                </a:schemeClr>
              </a:inn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-9.794829209209737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21304,4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F7D-41AC-8D4F-0D8CCC5DC8AA}"/>
                </c:ext>
                <c:ext xmlns:c15="http://schemas.microsoft.com/office/drawing/2012/chart" uri="{CE6537A1-D6FC-4f65-9D91-7224C49458BB}">
                  <c15:layout>
                    <c:manualLayout>
                      <c:w val="6.1952510019325384E-2"/>
                      <c:h val="5.6017086337295109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3.3487843253689397E-3"/>
                  <c:y val="-0.10218023510091413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/>
                      <a:t>14</a:t>
                    </a:r>
                    <a:r>
                      <a:rPr lang="en-US" baseline="0" dirty="0" smtClean="0"/>
                      <a:t>5</a:t>
                    </a:r>
                    <a:r>
                      <a:rPr lang="ru-RU" baseline="0" dirty="0" smtClean="0"/>
                      <a:t>00,5</a:t>
                    </a:r>
                    <a:endParaRPr lang="en-US" baseline="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2.2325228835792933E-3"/>
                  <c:y val="-0.13739698376120518"/>
                </c:manualLayout>
              </c:layout>
              <c:tx>
                <c:rich>
                  <a:bodyPr/>
                  <a:lstStyle/>
                  <a:p>
                    <a:endParaRPr lang="en-US" baseline="0" dirty="0"/>
                  </a:p>
                  <a:p>
                    <a:r>
                      <a:rPr lang="ru-RU" dirty="0" smtClean="0"/>
                      <a:t>13813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F7D-41AC-8D4F-0D8CCC5DC8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1163493363912805E-3"/>
                  <c:y val="-0.10081158613276081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/>
                      <a:t>14248</a:t>
                    </a:r>
                    <a:r>
                      <a:rPr lang="en-US" baseline="0" dirty="0" smtClean="0"/>
                      <a:t>,</a:t>
                    </a:r>
                    <a:r>
                      <a:rPr lang="ru-RU" baseline="0" dirty="0" smtClean="0"/>
                      <a:t>2</a:t>
                    </a:r>
                    <a:endParaRPr lang="en-US" baseline="0" dirty="0"/>
                  </a:p>
                  <a:p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0.14998431097252987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/>
                      <a:t>14525</a:t>
                    </a:r>
                    <a:r>
                      <a:rPr lang="en-US" baseline="0" dirty="0" smtClean="0"/>
                      <a:t>,</a:t>
                    </a:r>
                    <a:r>
                      <a:rPr lang="ru-RU" baseline="0" dirty="0" smtClean="0"/>
                      <a:t>1</a:t>
                    </a:r>
                    <a:endParaRPr lang="en-US" baseline="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г. (отчет)</c:v>
                </c:pt>
                <c:pt idx="1">
                  <c:v>2020 г. (оценка)</c:v>
                </c:pt>
                <c:pt idx="2">
                  <c:v>2021 г. (прогноз)</c:v>
                </c:pt>
                <c:pt idx="3">
                  <c:v>2022 г. (прогноз)</c:v>
                </c:pt>
                <c:pt idx="4">
                  <c:v>2023 г. (прогноз)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21304.400000000001</c:v>
                </c:pt>
                <c:pt idx="1">
                  <c:v>14500.5</c:v>
                </c:pt>
                <c:pt idx="2">
                  <c:v>13813.5</c:v>
                </c:pt>
                <c:pt idx="3">
                  <c:v>14248.2</c:v>
                </c:pt>
                <c:pt idx="4">
                  <c:v>14525.1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F7D-41AC-8D4F-0D8CCC5DC8A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pattFill prst="narHorz">
              <a:fgClr>
                <a:schemeClr val="accent4">
                  <a:tint val="77000"/>
                </a:schemeClr>
              </a:fgClr>
              <a:bgClr>
                <a:schemeClr val="accent4">
                  <a:tint val="77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>
                  <a:tint val="77000"/>
                </a:schemeClr>
              </a:innerShdw>
            </a:effectLst>
          </c:spPr>
          <c:invertIfNegative val="0"/>
          <c:dLbls>
            <c:dLbl>
              <c:idx val="0"/>
              <c:layout>
                <c:manualLayout>
                  <c:x val="-8.7894601715720198E-8"/>
                  <c:y val="-5.1998983097911067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baseline="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21530,3</a:t>
                    </a:r>
                    <a:r>
                      <a:rPr lang="en-US" sz="18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</a:p>
                  <a:p>
                    <a:endParaRPr lang="en-US" sz="1800" b="1" baseline="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ru-RU" sz="18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225,8</a:t>
                    </a:r>
                    <a:endParaRPr lang="en-US" sz="1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064-40B8-BBA4-A79429DBF25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2325228835792933E-3"/>
                  <c:y val="-5.2619753602495434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baseline="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14760</a:t>
                    </a:r>
                    <a:r>
                      <a:rPr lang="en-US" sz="1800" b="1" baseline="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</a:t>
                    </a:r>
                    <a:r>
                      <a:rPr lang="ru-RU" sz="1800" b="1" baseline="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</a:t>
                    </a:r>
                    <a:r>
                      <a:rPr lang="en-US" sz="18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</a:p>
                  <a:p>
                    <a:endParaRPr lang="en-US" sz="1800" b="1" baseline="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ru-RU" sz="18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206,</a:t>
                    </a:r>
                    <a:r>
                      <a:rPr lang="en-US" sz="18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064-40B8-BBA4-A79429DBF25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162614417896467E-3"/>
                  <c:y val="-4.9883810058485765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baseline="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14094</a:t>
                    </a:r>
                    <a:r>
                      <a:rPr lang="en-US" sz="1800" b="1" baseline="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</a:t>
                    </a:r>
                    <a:r>
                      <a:rPr lang="ru-RU" sz="1800" b="1" baseline="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</a:t>
                    </a:r>
                    <a:endParaRPr lang="en-US" sz="1800" b="1" baseline="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endParaRPr lang="en-US" sz="1800" b="1" baseline="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ru-RU" sz="18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281</a:t>
                    </a:r>
                    <a:r>
                      <a:rPr lang="en-US" sz="18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</a:t>
                    </a:r>
                    <a:r>
                      <a:rPr lang="ru-RU" sz="18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</a:t>
                    </a:r>
                    <a:endParaRPr lang="en-US" sz="1800" b="1" baseline="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064-40B8-BBA4-A79429DBF25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1163493363912805E-3"/>
                  <c:y val="-5.4362573238725211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baseline="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14536</a:t>
                    </a:r>
                    <a:r>
                      <a:rPr lang="en-US" sz="1800" b="1" baseline="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</a:t>
                    </a:r>
                    <a:r>
                      <a:rPr lang="ru-RU" sz="1800" b="1" baseline="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</a:t>
                    </a:r>
                    <a:endParaRPr lang="en-US" sz="1800" b="1" baseline="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endParaRPr lang="en-US" sz="1800" b="1" baseline="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ru-RU" sz="18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288</a:t>
                    </a:r>
                    <a:r>
                      <a:rPr lang="en-US" sz="18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,6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064-40B8-BBA4-A79429DBF25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1162614417896467E-3"/>
                  <c:y val="-5.1998983097911067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baseline="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14825</a:t>
                    </a:r>
                    <a:r>
                      <a:rPr lang="en-US" sz="1800" b="1" baseline="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</a:t>
                    </a:r>
                    <a:r>
                      <a:rPr lang="ru-RU" sz="1800" b="1" baseline="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endParaRPr lang="en-US" sz="1800" b="1" baseline="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endParaRPr lang="en-US" sz="1800" b="1" baseline="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ru-RU" baseline="0" dirty="0" smtClean="0"/>
                      <a:t>300</a:t>
                    </a:r>
                    <a:r>
                      <a:rPr lang="en-US" baseline="0" dirty="0" smtClean="0"/>
                      <a:t>,</a:t>
                    </a:r>
                    <a:r>
                      <a:rPr lang="ru-RU" baseline="0" dirty="0" smtClean="0"/>
                      <a:t>1</a:t>
                    </a:r>
                    <a:endParaRPr lang="en-US" baseline="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064-40B8-BBA4-A79429DBF25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г. (отчет)</c:v>
                </c:pt>
                <c:pt idx="1">
                  <c:v>2020 г. (оценка)</c:v>
                </c:pt>
                <c:pt idx="2">
                  <c:v>2021 г. (прогноз)</c:v>
                </c:pt>
                <c:pt idx="3">
                  <c:v>2022 г. (прогноз)</c:v>
                </c:pt>
                <c:pt idx="4">
                  <c:v>2023 г. (прогноз)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225.8</c:v>
                </c:pt>
                <c:pt idx="1">
                  <c:v>206.4</c:v>
                </c:pt>
                <c:pt idx="2">
                  <c:v>281.39999999999998</c:v>
                </c:pt>
                <c:pt idx="3">
                  <c:v>288.60000000000002</c:v>
                </c:pt>
                <c:pt idx="4">
                  <c:v>300.10000000000002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064-40B8-BBA4-A79429DBF25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5372800"/>
        <c:axId val="55501568"/>
      </c:barChart>
      <c:catAx>
        <c:axId val="5537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5501568"/>
        <c:crosses val="autoZero"/>
        <c:auto val="1"/>
        <c:lblAlgn val="ctr"/>
        <c:lblOffset val="100"/>
        <c:noMultiLvlLbl val="0"/>
      </c:catAx>
      <c:valAx>
        <c:axId val="55501568"/>
        <c:scaling>
          <c:orientation val="minMax"/>
          <c:max val="22000"/>
          <c:min val="6000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5372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40"/>
      <c:depthPercent val="13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0979552619153431E-3"/>
          <c:y val="0.1982610873466647"/>
          <c:w val="0.90551168917125269"/>
          <c:h val="0.7760882319118537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explosion val="34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A31-4C34-BE80-D44733ABF3C0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A31-4C34-BE80-D44733ABF3C0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</c:spPr>
          </c:dPt>
          <c:dPt>
            <c:idx val="4"/>
            <c:bubble3D val="0"/>
            <c:spPr>
              <a:solidFill>
                <a:srgbClr val="FFC000"/>
              </a:solidFill>
            </c:spPr>
          </c:dPt>
          <c:dPt>
            <c:idx val="5"/>
            <c:bubble3D val="0"/>
            <c:spPr>
              <a:solidFill>
                <a:srgbClr val="B31DA1"/>
              </a:solidFill>
            </c:spPr>
          </c:dPt>
          <c:dPt>
            <c:idx val="6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A31-4C34-BE80-D44733ABF3C0}"/>
              </c:ext>
            </c:extLst>
          </c:dPt>
          <c:dPt>
            <c:idx val="9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A31-4C34-BE80-D44733ABF3C0}"/>
              </c:ext>
            </c:extLst>
          </c:dPt>
          <c:dPt>
            <c:idx val="1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A31-4C34-BE80-D44733ABF3C0}"/>
              </c:ext>
            </c:extLst>
          </c:dPt>
          <c:dPt>
            <c:idx val="11"/>
            <c:bubble3D val="0"/>
            <c:spPr>
              <a:solidFill>
                <a:srgbClr val="E5524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A31-4C34-BE80-D44733ABF3C0}"/>
              </c:ext>
            </c:extLst>
          </c:dPt>
          <c:cat>
            <c:strRef>
              <c:f>Лист1!$A$2:$A$14</c:f>
              <c:strCache>
                <c:ptCount val="7"/>
                <c:pt idx="0">
                  <c:v>НДФЛ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Гос. Пошлина</c:v>
                </c:pt>
                <c:pt idx="5">
                  <c:v>доходы, получаемые в виде арендной платы за земли </c:v>
                </c:pt>
                <c:pt idx="6">
                  <c:v>доходы от сдачи в арендну имущество 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4133</c:v>
                </c:pt>
                <c:pt idx="1">
                  <c:v>698</c:v>
                </c:pt>
                <c:pt idx="2">
                  <c:v>398.7</c:v>
                </c:pt>
                <c:pt idx="3">
                  <c:v>8559.7000000000007</c:v>
                </c:pt>
                <c:pt idx="4">
                  <c:v>24.1</c:v>
                </c:pt>
                <c:pt idx="5">
                  <c:v>244</c:v>
                </c:pt>
                <c:pt idx="6">
                  <c:v>37.4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AA31-4C34-BE80-D44733ABF3C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cat>
            <c:strRef>
              <c:f>Лист1!$A$2:$A$14</c:f>
              <c:strCache>
                <c:ptCount val="7"/>
                <c:pt idx="0">
                  <c:v>НДФЛ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Гос. Пошлина</c:v>
                </c:pt>
                <c:pt idx="5">
                  <c:v>доходы, получаемые в виде арендной платы за земли </c:v>
                </c:pt>
                <c:pt idx="6">
                  <c:v>доходы от сдачи в арендну имущество </c:v>
                </c:pt>
              </c:strCache>
            </c:strRef>
          </c:cat>
          <c:val>
            <c:numRef>
              <c:f>Лист1!$C$2:$C$14</c:f>
              <c:numCache>
                <c:formatCode>0.00</c:formatCode>
                <c:ptCount val="13"/>
                <c:pt idx="0">
                  <c:v>29.322662807114629</c:v>
                </c:pt>
                <c:pt idx="1">
                  <c:v>4.9521458116056154</c:v>
                </c:pt>
                <c:pt idx="2">
                  <c:v>2.8286827150245832</c:v>
                </c:pt>
                <c:pt idx="3">
                  <c:v>60.729058028081084</c:v>
                </c:pt>
                <c:pt idx="4">
                  <c:v>0.17098383103108214</c:v>
                </c:pt>
                <c:pt idx="5">
                  <c:v>1.7311226046300434</c:v>
                </c:pt>
                <c:pt idx="6">
                  <c:v>0.26534420251296564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AA31-4C34-BE80-D44733ABF3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0.0">
                  <c:v>29.7</c:v>
                </c:pt>
                <c:pt idx="1">
                  <c:v>30.8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FFC-4687-A3F7-02F94DD8DAE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tx>
          <c:spPr>
            <a:solidFill>
              <a:srgbClr val="FF33CC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</c:v>
                </c:pt>
                <c:pt idx="1">
                  <c:v>5.0999999999999996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FFC-4687-A3F7-02F94DD8DAE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4.3</c:v>
                </c:pt>
                <c:pt idx="1">
                  <c:v>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FFC-4687-A3F7-02F94DD8DAE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58.9</c:v>
                </c:pt>
                <c:pt idx="1">
                  <c:v>57.7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FFC-4687-A3F7-02F94DD8DAED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0.2</c:v>
                </c:pt>
                <c:pt idx="1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FFC-4687-A3F7-02F94DD8DAED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Доходы, получаемые в виде арендной платы за земли 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1.7</c:v>
                </c:pt>
                <c:pt idx="1">
                  <c:v>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FFC-4687-A3F7-02F94DD8DAED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Доходы от сдачи в аренду имущества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Лист1!$H$2:$H$3</c:f>
              <c:numCache>
                <c:formatCode>General</c:formatCode>
                <c:ptCount val="2"/>
                <c:pt idx="0">
                  <c:v>0.2</c:v>
                </c:pt>
                <c:pt idx="1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FFC-4687-A3F7-02F94DD8DAED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Лист1!$I$2:$I$3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CFFC-4687-A3F7-02F94DD8DAED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Лист1!$J$2:$J$3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FFC-4687-A3F7-02F94DD8DAED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Столбец5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Лист1!$K$2:$K$3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CFFC-4687-A3F7-02F94DD8DAED}"/>
            </c:ext>
          </c:extLst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Столбец4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Лист1!$L$2:$L$3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CFFC-4687-A3F7-02F94DD8DAED}"/>
            </c:ext>
          </c:extLst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E55243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Лист1!$M$2:$M$3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CFFC-4687-A3F7-02F94DD8DA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3910272"/>
        <c:axId val="63911808"/>
        <c:axId val="0"/>
      </c:bar3DChart>
      <c:catAx>
        <c:axId val="6391027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3911808"/>
        <c:crosses val="autoZero"/>
        <c:auto val="1"/>
        <c:lblAlgn val="ctr"/>
        <c:lblOffset val="100"/>
        <c:noMultiLvlLbl val="0"/>
      </c:catAx>
      <c:valAx>
        <c:axId val="63911808"/>
        <c:scaling>
          <c:orientation val="minMax"/>
          <c:max val="100"/>
          <c:min val="0"/>
        </c:scaling>
        <c:delete val="0"/>
        <c:axPos val="b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3910272"/>
        <c:crosses val="autoZero"/>
        <c:crossBetween val="between"/>
      </c:valAx>
    </c:plotArea>
    <c:legend>
      <c:legendPos val="r"/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ayout>
        <c:manualLayout>
          <c:xMode val="edge"/>
          <c:yMode val="edge"/>
          <c:x val="0.65260420767716532"/>
          <c:y val="1.3673658115547608E-2"/>
          <c:w val="0.33802079232283466"/>
          <c:h val="0.97030874936584954"/>
        </c:manualLayout>
      </c:layout>
      <c:overlay val="0"/>
      <c:spPr>
        <a:ln>
          <a:solidFill>
            <a:srgbClr val="00B0F0"/>
          </a:solidFill>
        </a:ln>
      </c:spPr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4.5666552922691131E-2"/>
          <c:w val="0.9508845008782425"/>
          <c:h val="0.75358062067177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B98-44C7-8196-AAB67687925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B98-44C7-8196-AAB67687925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B98-44C7-8196-AAB67687925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B98-44C7-8196-AAB676879252}"/>
              </c:ext>
            </c:extLst>
          </c:dPt>
          <c:dLbls>
            <c:dLbl>
              <c:idx val="0"/>
              <c:layout>
                <c:manualLayout>
                  <c:x val="1.0308979181747089E-2"/>
                  <c:y val="-0.3634112068734581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463468772620602E-2"/>
                  <c:y val="-0.3286165168536589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1544895908734551E-3"/>
                  <c:y val="-0.3247504401847923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7317343863102309E-3"/>
                  <c:y val="-0.3402147468602586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472.3</c:v>
                </c:pt>
                <c:pt idx="1">
                  <c:v>922.5</c:v>
                </c:pt>
                <c:pt idx="2">
                  <c:v>809.3</c:v>
                </c:pt>
                <c:pt idx="3">
                  <c:v>1258.3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B98-44C7-8196-AAB67687925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59752960"/>
        <c:axId val="159754496"/>
        <c:axId val="0"/>
      </c:bar3DChart>
      <c:catAx>
        <c:axId val="159752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9754496"/>
        <c:crossesAt val="0"/>
        <c:auto val="1"/>
        <c:lblAlgn val="ctr"/>
        <c:lblOffset val="100"/>
        <c:noMultiLvlLbl val="0"/>
      </c:catAx>
      <c:valAx>
        <c:axId val="159754496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one"/>
        <c:crossAx val="159752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0.76582</cdr:x>
      <cdr:y>0.71316</cdr:y>
    </cdr:from>
    <cdr:to>
      <cdr:x>0.84626</cdr:x>
      <cdr:y>0.75901</cdr:y>
    </cdr:to>
    <cdr:cxnSp macro="">
      <cdr:nvCxnSpPr>
        <cdr:cNvPr id="2" name="Прямая со стрелкой 1"/>
        <cdr:cNvCxnSpPr/>
      </cdr:nvCxnSpPr>
      <cdr:spPr>
        <a:xfrm xmlns:a="http://schemas.openxmlformats.org/drawingml/2006/main" flipV="1">
          <a:off x="8712968" y="3640687"/>
          <a:ext cx="915187" cy="23406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0.19046</cdr:x>
      <cdr:y>0.30019</cdr:y>
    </cdr:from>
    <cdr:to>
      <cdr:x>0.28698</cdr:x>
      <cdr:y>0.37254</cdr:y>
    </cdr:to>
    <cdr:sp macro="" textlink="">
      <cdr:nvSpPr>
        <cdr:cNvPr id="3" name="Прямоугольник 2"/>
        <cdr:cNvSpPr/>
      </cdr:nvSpPr>
      <cdr:spPr>
        <a:xfrm xmlns:a="http://schemas.openxmlformats.org/drawingml/2006/main" rot="1907276">
          <a:off x="2166898" y="1532465"/>
          <a:ext cx="1098158" cy="36933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tint val="20000"/>
            <a:alpha val="50000"/>
          </a:schemeClr>
        </a:solidFill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- 8,6%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0.56963</cdr:x>
      <cdr:y>0.61339</cdr:y>
    </cdr:from>
    <cdr:to>
      <cdr:x>0.67075</cdr:x>
      <cdr:y>0.68573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 rot="9379158" flipV="1">
          <a:off x="6480812" y="3131344"/>
          <a:ext cx="1150444" cy="36933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tint val="20000"/>
            <a:alpha val="50000"/>
          </a:schemeClr>
        </a:solidFill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9pPr>
        </a:lstStyle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+ 3,1%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0.76216</cdr:x>
      <cdr:y>0.62155</cdr:y>
    </cdr:from>
    <cdr:to>
      <cdr:x>0.85584</cdr:x>
      <cdr:y>0.69389</cdr:y>
    </cdr:to>
    <cdr:sp macro="" textlink="">
      <cdr:nvSpPr>
        <cdr:cNvPr id="5" name="Прямоугольник 4"/>
        <cdr:cNvSpPr/>
      </cdr:nvSpPr>
      <cdr:spPr>
        <a:xfrm xmlns:a="http://schemas.openxmlformats.org/drawingml/2006/main" rot="20575219">
          <a:off x="8671326" y="3173000"/>
          <a:ext cx="1065837" cy="36933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tint val="20000"/>
            <a:alpha val="50000"/>
          </a:schemeClr>
        </a:solidFill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9pPr>
        </a:lstStyle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+ 1,9%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0.19796</cdr:x>
      <cdr:y>0.31162</cdr:y>
    </cdr:from>
    <cdr:to>
      <cdr:x>0.29114</cdr:x>
      <cdr:y>0.43442</cdr:y>
    </cdr:to>
    <cdr:cxnSp macro="">
      <cdr:nvCxnSpPr>
        <cdr:cNvPr id="6" name="Прямая со стрелкой 5"/>
        <cdr:cNvCxnSpPr/>
      </cdr:nvCxnSpPr>
      <cdr:spPr>
        <a:xfrm xmlns:a="http://schemas.openxmlformats.org/drawingml/2006/main">
          <a:off x="2252218" y="1590819"/>
          <a:ext cx="1060150" cy="62688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0.1987</cdr:x>
      <cdr:y>0.5655</cdr:y>
    </cdr:from>
    <cdr:to>
      <cdr:x>0.28479</cdr:x>
      <cdr:y>0.63785</cdr:y>
    </cdr:to>
    <cdr:sp macro="" textlink="">
      <cdr:nvSpPr>
        <cdr:cNvPr id="7" name="Прямоугольник 6"/>
        <cdr:cNvSpPr/>
      </cdr:nvSpPr>
      <cdr:spPr>
        <a:xfrm xmlns:a="http://schemas.openxmlformats.org/drawingml/2006/main" rot="938937">
          <a:off x="2260714" y="2886900"/>
          <a:ext cx="979427" cy="36933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tint val="20000"/>
            <a:alpha val="50000"/>
          </a:schemeClr>
        </a:solidFill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- 31,9%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0.38378</cdr:x>
      <cdr:y>0.4384</cdr:y>
    </cdr:from>
    <cdr:to>
      <cdr:x>0.47093</cdr:x>
      <cdr:y>0.47045</cdr:y>
    </cdr:to>
    <cdr:cxnSp macro="">
      <cdr:nvCxnSpPr>
        <cdr:cNvPr id="8" name="Прямая со стрелкой 7"/>
        <cdr:cNvCxnSpPr/>
      </cdr:nvCxnSpPr>
      <cdr:spPr>
        <a:xfrm xmlns:a="http://schemas.openxmlformats.org/drawingml/2006/main" flipV="1">
          <a:off x="4366383" y="2238053"/>
          <a:ext cx="991549" cy="16359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0.573</cdr:x>
      <cdr:y>0.35153</cdr:y>
    </cdr:from>
    <cdr:to>
      <cdr:x>0.65332</cdr:x>
      <cdr:y>0.42387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 rot="20476399">
          <a:off x="6519162" y="1794541"/>
          <a:ext cx="913811" cy="36933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tint val="20000"/>
            <a:alpha val="50000"/>
          </a:schemeClr>
        </a:solidFill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+ 2,5%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0.77918</cdr:x>
      <cdr:y>0.42611</cdr:y>
    </cdr:from>
    <cdr:to>
      <cdr:x>0.85258</cdr:x>
      <cdr:y>0.47803</cdr:y>
    </cdr:to>
    <cdr:cxnSp macro="">
      <cdr:nvCxnSpPr>
        <cdr:cNvPr id="11" name="Прямая со стрелкой 10"/>
        <cdr:cNvCxnSpPr/>
      </cdr:nvCxnSpPr>
      <cdr:spPr>
        <a:xfrm xmlns:a="http://schemas.openxmlformats.org/drawingml/2006/main" flipV="1">
          <a:off x="8864926" y="2175277"/>
          <a:ext cx="835091" cy="26505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0.76876</cdr:x>
      <cdr:y>0.33567</cdr:y>
    </cdr:from>
    <cdr:to>
      <cdr:x>0.85758</cdr:x>
      <cdr:y>0.40802</cdr:y>
    </cdr:to>
    <cdr:sp macro="" textlink="">
      <cdr:nvSpPr>
        <cdr:cNvPr id="12" name="Прямоугольник 11"/>
        <cdr:cNvSpPr/>
      </cdr:nvSpPr>
      <cdr:spPr>
        <a:xfrm xmlns:a="http://schemas.openxmlformats.org/drawingml/2006/main" rot="20476399">
          <a:off x="8746392" y="1713587"/>
          <a:ext cx="1010578" cy="36933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tint val="20000"/>
            <a:alpha val="50000"/>
          </a:schemeClr>
        </a:solidFill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+ 4,0%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0.35714</cdr:y>
    </cdr:from>
    <cdr:to>
      <cdr:x>0.5447</cdr:x>
      <cdr:y>0.73092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080111"/>
          <a:ext cx="1686579" cy="11304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800" b="1" dirty="0" smtClean="0"/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0.52632</cdr:x>
      <cdr:y>0.35714</cdr:y>
    </cdr:from>
    <cdr:to>
      <cdr:x>0.99207</cdr:x>
      <cdr:y>0.73092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40160" y="1080120"/>
          <a:ext cx="1274440" cy="11304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800" b="1" dirty="0"/>
        </a:p>
        <a:p xmlns:a="http://schemas.openxmlformats.org/drawingml/2006/main">
          <a:endParaRPr lang="ru-RU" sz="18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493" cy="498873"/>
          </a:xfrm>
          <a:prstGeom prst="rect">
            <a:avLst/>
          </a:prstGeom>
        </p:spPr>
        <p:txBody>
          <a:bodyPr vert="horz" lIns="91751" tIns="45875" rIns="91751" bIns="4587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908" y="1"/>
            <a:ext cx="2972492" cy="498873"/>
          </a:xfrm>
          <a:prstGeom prst="rect">
            <a:avLst/>
          </a:prstGeom>
        </p:spPr>
        <p:txBody>
          <a:bodyPr vert="horz" lIns="91751" tIns="45875" rIns="91751" bIns="45875" rtlCol="0"/>
          <a:lstStyle>
            <a:lvl1pPr algn="r">
              <a:defRPr sz="1200"/>
            </a:lvl1pPr>
          </a:lstStyle>
          <a:p>
            <a:fld id="{CB3AEE6C-FCC6-4285-B0F8-D90DC128A660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8402"/>
            <a:ext cx="2972493" cy="498873"/>
          </a:xfrm>
          <a:prstGeom prst="rect">
            <a:avLst/>
          </a:prstGeom>
        </p:spPr>
        <p:txBody>
          <a:bodyPr vert="horz" lIns="91751" tIns="45875" rIns="91751" bIns="4587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908" y="9448402"/>
            <a:ext cx="2972492" cy="498873"/>
          </a:xfrm>
          <a:prstGeom prst="rect">
            <a:avLst/>
          </a:prstGeom>
        </p:spPr>
        <p:txBody>
          <a:bodyPr vert="horz" lIns="91751" tIns="45875" rIns="91751" bIns="45875" rtlCol="0" anchor="b"/>
          <a:lstStyle>
            <a:lvl1pPr algn="r">
              <a:defRPr sz="1200"/>
            </a:lvl1pPr>
          </a:lstStyle>
          <a:p>
            <a:fld id="{773B3395-2F6B-4837-80B3-C66579D7C7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667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8" cy="497921"/>
          </a:xfrm>
          <a:prstGeom prst="rect">
            <a:avLst/>
          </a:prstGeom>
        </p:spPr>
        <p:txBody>
          <a:bodyPr vert="horz" lIns="91879" tIns="45940" rIns="91879" bIns="4594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3851" y="0"/>
            <a:ext cx="2972548" cy="497921"/>
          </a:xfrm>
          <a:prstGeom prst="rect">
            <a:avLst/>
          </a:prstGeom>
        </p:spPr>
        <p:txBody>
          <a:bodyPr vert="horz" lIns="91879" tIns="45940" rIns="91879" bIns="4594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9E45C77-24B4-4257-B2AA-BD5BC5BD68BB}" type="datetimeFigureOut">
              <a:rPr lang="ru-RU"/>
              <a:pPr>
                <a:defRPr/>
              </a:pPr>
              <a:t>11.01.2021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2713" y="746125"/>
            <a:ext cx="663257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40" rIns="91879" bIns="4594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481" y="4724678"/>
            <a:ext cx="5487040" cy="4476512"/>
          </a:xfrm>
          <a:prstGeom prst="rect">
            <a:avLst/>
          </a:prstGeom>
        </p:spPr>
        <p:txBody>
          <a:bodyPr vert="horz" lIns="91879" tIns="45940" rIns="91879" bIns="4594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765"/>
            <a:ext cx="2972548" cy="497920"/>
          </a:xfrm>
          <a:prstGeom prst="rect">
            <a:avLst/>
          </a:prstGeom>
        </p:spPr>
        <p:txBody>
          <a:bodyPr vert="horz" lIns="91879" tIns="45940" rIns="91879" bIns="4594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3851" y="9447765"/>
            <a:ext cx="2972548" cy="497920"/>
          </a:xfrm>
          <a:prstGeom prst="rect">
            <a:avLst/>
          </a:prstGeom>
        </p:spPr>
        <p:txBody>
          <a:bodyPr vert="horz" wrap="square" lIns="91879" tIns="45940" rIns="91879" bIns="4594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4187091-B364-4AB7-BAF9-A92FDE3FC2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67241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187091-B364-4AB7-BAF9-A92FDE3FC2BA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5919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28916-94FA-4385-8669-9C33A48D4D05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826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4538"/>
            <a:ext cx="6627812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5474" indent="-28672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6884" indent="-22937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5638" indent="-22937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4391" indent="-22937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3145" indent="-2293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1899" indent="-2293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0653" indent="-2293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9406" indent="-2293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7CE54EE-184D-478D-9846-48EEBE93DCEF}" type="slidenum">
              <a:rPr lang="ru-RU" alt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8</a:t>
            </a:fld>
            <a:endParaRPr lang="ru-RU" altLang="ru-RU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80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7950" y="742950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dirty="0" err="1" smtClean="0"/>
              <a:t>дк</a:t>
            </a:r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5399" indent="-28669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6767" indent="-22935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5474" indent="-22935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4180" indent="-22935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2888" indent="-2293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1595" indent="-2293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0301" indent="-2293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9009" indent="-2293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7CE54EE-184D-478D-9846-48EEBE93DCEF}" type="slidenum">
              <a:rPr lang="ru-RU" alt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9</a:t>
            </a:fld>
            <a:endParaRPr lang="ru-RU" altLang="ru-RU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610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204788" y="808038"/>
            <a:ext cx="7196138" cy="40481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1F83777-F593-4574-AB68-6E4C0A88765C}" type="slidenum">
              <a:rPr lang="ru-RU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867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7950" y="742950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err="1" smtClean="0"/>
              <a:t>дк</a:t>
            </a:r>
            <a:endParaRPr lang="ru-RU" dirty="0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0235C83-F5DF-49E9-BF49-0A1FFBD8A161}" type="slidenum">
              <a:rPr lang="ru-RU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569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187091-B364-4AB7-BAF9-A92FDE3FC2BA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571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4538"/>
            <a:ext cx="6627812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5474" indent="-28672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6884" indent="-22937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5638" indent="-22937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4391" indent="-22937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3145" indent="-2293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1899" indent="-2293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0653" indent="-2293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9406" indent="-2293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7CE54EE-184D-478D-9846-48EEBE93DCEF}" type="slidenum">
              <a:rPr lang="ru-RU" alt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14</a:t>
            </a:fld>
            <a:endParaRPr lang="ru-RU" altLang="ru-RU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893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4538"/>
            <a:ext cx="6627812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mtClean="0"/>
              <a:t>дк</a:t>
            </a:r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5474" indent="-28672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6884" indent="-22937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5638" indent="-22937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4391" indent="-22937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3145" indent="-2293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1899" indent="-2293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0653" indent="-2293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9406" indent="-2293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7CE54EE-184D-478D-9846-48EEBE93DCEF}" type="slidenum">
              <a:rPr lang="ru-RU" alt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15</a:t>
            </a:fld>
            <a:endParaRPr lang="ru-RU" altLang="ru-RU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107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EDF292-B9D9-46DE-946F-AF0C5742235D}" type="datetime1">
              <a:rPr lang="ru-RU" smtClean="0"/>
              <a:pPr>
                <a:defRPr/>
              </a:pPr>
              <a:t>11.01.2021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3AB3F8-094A-42F4-B0A3-579EADF3CE0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8218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241F03-1994-4BA6-9676-FDC5FD368F15}" type="datetime1">
              <a:rPr lang="ru-RU" smtClean="0"/>
              <a:pPr>
                <a:defRPr/>
              </a:pPr>
              <a:t>11.01.2021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A91B20-A92B-4F72-B359-B0C2DE81065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451936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241F03-1994-4BA6-9676-FDC5FD368F15}" type="datetime1">
              <a:rPr lang="ru-RU" smtClean="0"/>
              <a:pPr>
                <a:defRPr/>
              </a:pPr>
              <a:t>11.01.2021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A91B20-A92B-4F72-B359-B0C2DE81065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221814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241F03-1994-4BA6-9676-FDC5FD368F15}" type="datetime1">
              <a:rPr lang="ru-RU" smtClean="0"/>
              <a:pPr>
                <a:defRPr/>
              </a:pPr>
              <a:t>11.01.2021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A91B20-A92B-4F72-B359-B0C2DE81065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750648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241F03-1994-4BA6-9676-FDC5FD368F15}" type="datetime1">
              <a:rPr lang="ru-RU" smtClean="0"/>
              <a:pPr>
                <a:defRPr/>
              </a:pPr>
              <a:t>11.01.2021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A91B20-A92B-4F72-B359-B0C2DE81065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7619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241F03-1994-4BA6-9676-FDC5FD368F15}" type="datetime1">
              <a:rPr lang="ru-RU" smtClean="0"/>
              <a:pPr>
                <a:defRPr/>
              </a:pPr>
              <a:t>11.01.2021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A91B20-A92B-4F72-B359-B0C2DE81065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182245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46651A-E891-4A68-9F6F-06BA03D0FDEC}" type="datetime1">
              <a:rPr lang="ru-RU" smtClean="0"/>
              <a:pPr>
                <a:defRPr/>
              </a:pPr>
              <a:t>11.01.2021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A69709-CDB8-4FDD-82D7-62E969C7312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9187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62F6A2-8468-4D24-98F6-889D6D53F243}" type="datetime1">
              <a:rPr lang="ru-RU" smtClean="0"/>
              <a:pPr>
                <a:defRPr/>
              </a:pPr>
              <a:t>11.01.2021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F17D2B-EE13-413E-A36F-17BF72362CB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8357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238540"/>
            <a:ext cx="11329456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31800" y="854994"/>
            <a:ext cx="11328400" cy="336244"/>
          </a:xfrm>
        </p:spPr>
        <p:txBody>
          <a:bodyPr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4318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4C68D-6E30-4CBF-9EF3-BA3275A77700}" type="datetimeFigureOut">
              <a:rPr lang="de-DE"/>
              <a:pPr>
                <a:defRPr/>
              </a:pPr>
              <a:t>11.01.2021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276600" y="6356351"/>
            <a:ext cx="5638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C93FF-0F0F-4F92-B7A8-E827C7A1BB1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574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7C6DF4-A4E8-4208-BDEE-78EF3AAD20ED}" type="datetime1">
              <a:rPr lang="ru-RU" smtClean="0"/>
              <a:pPr>
                <a:defRPr/>
              </a:pPr>
              <a:t>11.01.2021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A68D27-1399-4E52-9953-9310C00FDED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2144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267F4F-0837-44F7-8DE5-B499D23104BC}" type="datetime1">
              <a:rPr lang="ru-RU" smtClean="0"/>
              <a:pPr>
                <a:defRPr/>
              </a:pPr>
              <a:t>11.01.2021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B4765-948D-4A26-8666-043266C777A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3995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1D1A43-B1F5-4255-9812-329B4FB623E2}" type="datetime1">
              <a:rPr lang="ru-RU" smtClean="0"/>
              <a:pPr>
                <a:defRPr/>
              </a:pPr>
              <a:t>11.01.2021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3A884-5B9C-443D-982B-51B10BB327E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7233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7C3671-F855-44B8-833F-FAB11C75E479}" type="datetime1">
              <a:rPr lang="ru-RU" smtClean="0"/>
              <a:pPr>
                <a:defRPr/>
              </a:pPr>
              <a:t>11.01.2021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CF63E3-3023-4AEE-AB94-0F01A2CB448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3750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49948F-9734-452D-9847-61F5B3D879A4}" type="datetime1">
              <a:rPr lang="ru-RU" smtClean="0"/>
              <a:pPr>
                <a:defRPr/>
              </a:pPr>
              <a:t>11.01.2021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B77F1C-4854-4A6E-9CD3-36C8873776A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7443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BDE4DF-6F65-41BE-995F-7BC319DA13AD}" type="datetime1">
              <a:rPr lang="ru-RU" smtClean="0"/>
              <a:pPr>
                <a:defRPr/>
              </a:pPr>
              <a:t>11.01.2021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7F2D2D-4AB2-4355-9950-0417C1D45D4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830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848C02-6C5E-40D0-A279-74EA79F483D7}" type="datetime1">
              <a:rPr lang="ru-RU" smtClean="0"/>
              <a:pPr>
                <a:defRPr/>
              </a:pPr>
              <a:t>11.01.2021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9B7328-F163-4703-BAA4-5864879A229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9207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A73077-AEE9-47C3-AF39-09B214DDB90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CDF976-AE95-4E52-B43D-DB983C2AE0B1}" type="datetime1">
              <a:rPr lang="ru-RU" smtClean="0"/>
              <a:pPr>
                <a:defRPr/>
              </a:pPr>
              <a:t>11.01.2021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534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7241F03-1994-4BA6-9676-FDC5FD368F15}" type="datetime1">
              <a:rPr lang="ru-RU" smtClean="0"/>
              <a:pPr>
                <a:defRPr/>
              </a:pPr>
              <a:t>11.01.2021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1A91B20-A92B-4F72-B359-B0C2DE81065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8740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8" r:id="rId1"/>
    <p:sldLayoutId id="2147484709" r:id="rId2"/>
    <p:sldLayoutId id="2147484710" r:id="rId3"/>
    <p:sldLayoutId id="2147484711" r:id="rId4"/>
    <p:sldLayoutId id="2147484712" r:id="rId5"/>
    <p:sldLayoutId id="2147484713" r:id="rId6"/>
    <p:sldLayoutId id="2147484714" r:id="rId7"/>
    <p:sldLayoutId id="2147484715" r:id="rId8"/>
    <p:sldLayoutId id="2147484716" r:id="rId9"/>
    <p:sldLayoutId id="2147484717" r:id="rId10"/>
    <p:sldLayoutId id="2147484718" r:id="rId11"/>
    <p:sldLayoutId id="2147484719" r:id="rId12"/>
    <p:sldLayoutId id="2147484720" r:id="rId13"/>
    <p:sldLayoutId id="2147484721" r:id="rId14"/>
    <p:sldLayoutId id="2147484722" r:id="rId15"/>
    <p:sldLayoutId id="2147484723" r:id="rId16"/>
    <p:sldLayoutId id="2147484724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3472" y="2086982"/>
            <a:ext cx="10151189" cy="4294346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решения о бюджете </a:t>
            </a:r>
            <a:br>
              <a:rPr lang="ru-RU" b="1" i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20</a:t>
            </a:r>
            <a:r>
              <a:rPr lang="en-US" b="1" i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i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год и плановый период </a:t>
            </a:r>
            <a:br>
              <a:rPr lang="ru-RU" b="1" i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2022 и 2023 годов</a:t>
            </a:r>
            <a:br>
              <a:rPr lang="ru-RU" b="1" i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b="1" i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 </a:t>
            </a:r>
            <a:endParaRPr lang="ru-RU" sz="6600" b="1" i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43472" y="332656"/>
            <a:ext cx="10801200" cy="17543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НОВОАЛЕКСАНДРОВСКОЕ СЕЛЬСКОЕ ПОСЕЛЕНИЕ АЗОВСКОГО РАЙОНА</a:t>
            </a:r>
          </a:p>
          <a:p>
            <a:pPr algn="ctr"/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25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103678"/>
              </p:ext>
            </p:extLst>
          </p:nvPr>
        </p:nvGraphicFramePr>
        <p:xfrm>
          <a:off x="191343" y="1316259"/>
          <a:ext cx="11665296" cy="51370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56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833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987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0469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9873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0469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58946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42110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2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2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 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2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2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(отчет)</a:t>
                      </a:r>
                      <a:endParaRPr lang="ru-RU" sz="2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2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(оценка)</a:t>
                      </a:r>
                      <a:endParaRPr lang="ru-RU" sz="2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2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(прогноз)</a:t>
                      </a:r>
                      <a:endParaRPr lang="ru-RU" sz="2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2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(прогноз)</a:t>
                      </a:r>
                      <a:endParaRPr lang="ru-RU" sz="2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2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(прогноз)</a:t>
                      </a:r>
                      <a:endParaRPr lang="ru-RU" sz="2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54538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2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2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</a:t>
                      </a:r>
                      <a:r>
                        <a:rPr lang="ru-RU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</a:t>
                      </a:r>
                      <a:r>
                        <a:rPr lang="ru-RU" sz="20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руб.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933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2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21304,4</a:t>
                      </a:r>
                      <a:endParaRPr lang="ru-RU" sz="27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27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14500,5</a:t>
                      </a:r>
                      <a:endParaRPr lang="ru-RU" sz="2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27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13813,5</a:t>
                      </a:r>
                      <a:endParaRPr lang="ru-RU" sz="2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27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14248,2</a:t>
                      </a:r>
                      <a:endParaRPr lang="ru-RU" sz="2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27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14525,1</a:t>
                      </a:r>
                      <a:endParaRPr lang="ru-RU" sz="2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89226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2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2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</a:t>
                      </a:r>
                      <a:r>
                        <a:rPr lang="ru-RU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</a:t>
                      </a:r>
                    </a:p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933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27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225,8</a:t>
                      </a:r>
                      <a:endParaRPr lang="ru-RU" sz="27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27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206,4</a:t>
                      </a:r>
                      <a:endParaRPr lang="ru-RU" sz="2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27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281,4</a:t>
                      </a:r>
                      <a:endParaRPr lang="ru-RU" sz="2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27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288,6</a:t>
                      </a:r>
                      <a:endParaRPr lang="ru-RU" sz="2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27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300,1</a:t>
                      </a:r>
                      <a:endParaRPr lang="ru-RU" sz="2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2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2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доходы, </a:t>
                      </a:r>
                      <a:r>
                        <a:rPr lang="ru-RU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</a:t>
                      </a:r>
                      <a:r>
                        <a:rPr lang="ru-RU" sz="20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933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27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21530,2</a:t>
                      </a:r>
                      <a:endParaRPr lang="ru-RU" sz="27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2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14760,9</a:t>
                      </a:r>
                      <a:endParaRPr lang="ru-RU" sz="27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2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14094,9</a:t>
                      </a:r>
                      <a:endParaRPr lang="ru-RU" sz="27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27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14536,8</a:t>
                      </a:r>
                      <a:endParaRPr lang="ru-RU" sz="27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27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14825,2</a:t>
                      </a:r>
                      <a:endParaRPr lang="ru-RU" sz="27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2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2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к предыдущему году, 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933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2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157,7</a:t>
                      </a:r>
                      <a:endParaRPr lang="ru-RU" sz="27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2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68,6</a:t>
                      </a:r>
                      <a:endParaRPr lang="ru-RU" sz="27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2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95,5</a:t>
                      </a:r>
                      <a:endParaRPr lang="ru-RU" sz="27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2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103,1</a:t>
                      </a:r>
                      <a:endParaRPr lang="ru-RU" sz="27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2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102,0</a:t>
                      </a:r>
                      <a:endParaRPr lang="ru-RU" sz="27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1524000" y="3481"/>
            <a:ext cx="9144000" cy="94312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Новоалександровского сельского поселения Азовского </a:t>
            </a:r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9624392" y="962153"/>
            <a:ext cx="16927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alt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</p:spTree>
    <p:extLst>
      <p:ext uri="{BB962C8B-B14F-4D97-AF65-F5344CB8AC3E}">
        <p14:creationId xmlns:p14="http://schemas.microsoft.com/office/powerpoint/2010/main" val="105434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82534268"/>
              </p:ext>
            </p:extLst>
          </p:nvPr>
        </p:nvGraphicFramePr>
        <p:xfrm>
          <a:off x="263352" y="1703874"/>
          <a:ext cx="11377263" cy="5105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1524000" y="1"/>
            <a:ext cx="10116615" cy="1034713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 бюджета </a:t>
            </a:r>
          </a:p>
          <a:p>
            <a:pPr algn="ctr">
              <a:defRPr/>
            </a:pPr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Новоалександровского сельского поселения Азовского района</a:t>
            </a: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9264352" y="1481625"/>
            <a:ext cx="143477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altLang="ru-RU" sz="1600" b="1" dirty="0" smtClean="0">
                <a:cs typeface="Arial" charset="0"/>
              </a:rPr>
              <a:t>Тыс. </a:t>
            </a:r>
            <a:r>
              <a:rPr lang="ru-RU" altLang="ru-RU" sz="1600" b="1" dirty="0">
                <a:cs typeface="Arial" charset="0"/>
              </a:rPr>
              <a:t>рублей</a:t>
            </a:r>
          </a:p>
          <a:p>
            <a:pPr algn="r" eaLnBrk="1" hangingPunct="1"/>
            <a:r>
              <a:rPr lang="en-US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r" eaLnBrk="1" hangingPunct="1"/>
            <a:r>
              <a:rPr lang="en-US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</a:p>
          <a:p>
            <a:pPr algn="r" eaLnBrk="1" hangingPunct="1"/>
            <a:r>
              <a:rPr lang="en-US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600" b="1" dirty="0">
              <a:cs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11626738" flipV="1">
            <a:off x="4626566" y="4681302"/>
            <a:ext cx="964614" cy="369332"/>
          </a:xfrm>
          <a:prstGeom prst="rect">
            <a:avLst/>
          </a:prstGeom>
          <a:solidFill>
            <a:schemeClr val="accent6">
              <a:tint val="20000"/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- 4,7%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flipV="1">
            <a:off x="6951558" y="5205061"/>
            <a:ext cx="835094" cy="279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4629471" y="5138524"/>
            <a:ext cx="850054" cy="3455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2639616" y="5032292"/>
            <a:ext cx="792088" cy="3122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1"/>
          <p:cNvSpPr txBox="1">
            <a:spLocks noChangeArrowheads="1"/>
          </p:cNvSpPr>
          <p:nvPr/>
        </p:nvSpPr>
        <p:spPr bwMode="auto">
          <a:xfrm>
            <a:off x="6951558" y="2361141"/>
            <a:ext cx="783208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000" tIns="36000" rIns="72000" bIns="36000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1600" b="1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5640" y="1556793"/>
            <a:ext cx="2666676" cy="369332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softEdge rad="3175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/>
              <a:t>   </a:t>
            </a:r>
            <a:endParaRPr lang="ru-RU" sz="1700" dirty="0"/>
          </a:p>
        </p:txBody>
      </p:sp>
      <p:sp>
        <p:nvSpPr>
          <p:cNvPr id="15" name="Прямоугольник 14"/>
          <p:cNvSpPr/>
          <p:nvPr/>
        </p:nvSpPr>
        <p:spPr>
          <a:xfrm rot="10383905" flipV="1">
            <a:off x="4474663" y="3471920"/>
            <a:ext cx="1352894" cy="369332"/>
          </a:xfrm>
          <a:prstGeom prst="rect">
            <a:avLst/>
          </a:prstGeom>
          <a:solidFill>
            <a:schemeClr val="accent6">
              <a:tint val="20000"/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+ 36,3%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6951558" y="3941927"/>
            <a:ext cx="835094" cy="139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67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7382" y="0"/>
            <a:ext cx="1152128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и неналоговых доходов бюджета Новоалександровского сельского поселения Азовского района на 2021 год</a:t>
            </a:r>
            <a:endParaRPr lang="ru-RU" sz="2800" b="1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accent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079745132"/>
              </p:ext>
            </p:extLst>
          </p:nvPr>
        </p:nvGraphicFramePr>
        <p:xfrm>
          <a:off x="1245682" y="2002695"/>
          <a:ext cx="9217024" cy="445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3060" y="3395424"/>
            <a:ext cx="192254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        60,73%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1804" y="2586106"/>
            <a:ext cx="345064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сельскохозяйственный налог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4,95%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63452" y="1664060"/>
            <a:ext cx="2952328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имущество физических лиц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2,83%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39817" y="1419121"/>
            <a:ext cx="242427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пошлина 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0,17%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70257" y="1463388"/>
            <a:ext cx="3264361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Доходы, получаемые в виде арендной платы за земли муниципального имущества 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1,73%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90124" y="3265538"/>
            <a:ext cx="2832315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сот сдачи в аренду имущества 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0,27%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92344" y="5301207"/>
            <a:ext cx="268652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ДФЛ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29,32%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2639616" y="2855850"/>
            <a:ext cx="3384344" cy="18270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3431704" y="2202052"/>
            <a:ext cx="2592256" cy="29551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1913269" y="3769385"/>
            <a:ext cx="2416965" cy="2348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5741962" y="1940441"/>
            <a:ext cx="1092120" cy="15785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13" idx="2"/>
          </p:cNvCxnSpPr>
          <p:nvPr/>
        </p:nvCxnSpPr>
        <p:spPr>
          <a:xfrm flipH="1">
            <a:off x="7536160" y="2417495"/>
            <a:ext cx="1166278" cy="8588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14" idx="1"/>
          </p:cNvCxnSpPr>
          <p:nvPr/>
        </p:nvCxnSpPr>
        <p:spPr>
          <a:xfrm flipH="1" flipV="1">
            <a:off x="7769664" y="3403196"/>
            <a:ext cx="1220460" cy="2316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H="1" flipV="1">
            <a:off x="8184232" y="4437113"/>
            <a:ext cx="1512168" cy="8640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54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345600147"/>
              </p:ext>
            </p:extLst>
          </p:nvPr>
        </p:nvGraphicFramePr>
        <p:xfrm>
          <a:off x="335360" y="692696"/>
          <a:ext cx="11305256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638907" y="44624"/>
            <a:ext cx="768742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и неналоговых доходов </a:t>
            </a: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2022 и 2023 годы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13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524000" y="2"/>
            <a:ext cx="9144000" cy="693852"/>
          </a:xfrm>
          <a:prstGeom prst="roundRect">
            <a:avLst/>
          </a:prstGeom>
          <a:noFill/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536924"/>
              </p:ext>
            </p:extLst>
          </p:nvPr>
        </p:nvGraphicFramePr>
        <p:xfrm>
          <a:off x="263354" y="693854"/>
          <a:ext cx="11548888" cy="52238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937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01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011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8872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296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1157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5726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23441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67495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межбюджетных трансфертов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528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роста/ снижения, %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роста/ снижения, %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роста/ снижения, %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033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на поддержку мер по обеспечению сбалансированности бюджетов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1759,4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447,5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-74,56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467,9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+4,56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459,1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-1,88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20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231,3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240,4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+3,94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242,8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+1,0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251,8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+3,71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636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трансферты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595,0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-100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821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исполнение 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переданных полномочий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2937,6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1839,1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-37,4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1812,5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-1,4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1812,5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074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безвозмездные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поступления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495,0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-100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4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6018,3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2527,0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-58,02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2523,2</a:t>
                      </a:r>
                      <a:endParaRPr lang="ru-RU" sz="1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-0,15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2523,4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+0,01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781493" y="324522"/>
            <a:ext cx="1408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57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579" y="1034714"/>
            <a:ext cx="7632846" cy="5823286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524001" y="3"/>
            <a:ext cx="9144001" cy="958943"/>
          </a:xfrm>
          <a:prstGeom prst="roundRect">
            <a:avLst/>
          </a:prstGeom>
          <a:noFill/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</a:t>
            </a:r>
            <a:r>
              <a:rPr lang="ru-RU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endParaRPr lang="ru-RU" sz="3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63552" y="1352084"/>
            <a:ext cx="763279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Новоалександровского сельского поселения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26880" y="2128207"/>
            <a:ext cx="8497888" cy="431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и непрограммные расходы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88379" y="4005067"/>
            <a:ext cx="1584176" cy="2447925"/>
          </a:xfrm>
          <a:prstGeom prst="rect">
            <a:avLst/>
          </a:prstGeom>
          <a:gradFill>
            <a:gsLst>
              <a:gs pos="0">
                <a:schemeClr val="accent1">
                  <a:tint val="65000"/>
                  <a:lumMod val="110000"/>
                </a:schemeClr>
              </a:gs>
              <a:gs pos="88000">
                <a:schemeClr val="accent1">
                  <a:tint val="90000"/>
                </a:schemeClr>
              </a:gs>
            </a:gsLst>
            <a:lin ang="5400000" scaled="0"/>
          </a:gra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направлен-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ности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(7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</a:t>
            </a:r>
            <a:r>
              <a:rPr lang="ru-RU" b="1" dirty="0" smtClean="0"/>
              <a:t>)</a:t>
            </a:r>
          </a:p>
          <a:p>
            <a:pPr algn="ctr">
              <a:defRPr/>
            </a:pPr>
            <a:endParaRPr lang="ru-RU" b="1" dirty="0"/>
          </a:p>
          <a:p>
            <a:pPr algn="ctr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79" y="4004721"/>
            <a:ext cx="1656184" cy="2448271"/>
          </a:xfrm>
          <a:prstGeom prst="rect">
            <a:avLst/>
          </a:prstGeom>
          <a:gradFill>
            <a:gsLst>
              <a:gs pos="0">
                <a:schemeClr val="accent1">
                  <a:tint val="65000"/>
                  <a:lumMod val="110000"/>
                </a:schemeClr>
              </a:gs>
              <a:gs pos="88000">
                <a:schemeClr val="accent1">
                  <a:tint val="90000"/>
                </a:schemeClr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безопасных условий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жизнедея-тельности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0259" y="4030386"/>
            <a:ext cx="1637056" cy="2405303"/>
          </a:xfrm>
          <a:prstGeom prst="rect">
            <a:avLst/>
          </a:prstGeom>
          <a:gradFill>
            <a:gsLst>
              <a:gs pos="0">
                <a:schemeClr val="accent1">
                  <a:tint val="65000"/>
                  <a:lumMod val="110000"/>
                </a:schemeClr>
              </a:gs>
              <a:gs pos="88000">
                <a:schemeClr val="accent1">
                  <a:tint val="90000"/>
                </a:schemeClr>
              </a:gs>
            </a:gsLst>
            <a:lin ang="5400000" scaled="0"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отраслей экономики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 программы)</a:t>
            </a: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5,67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92590" y="3995503"/>
            <a:ext cx="1503785" cy="2440186"/>
          </a:xfrm>
          <a:prstGeom prst="rect">
            <a:avLst/>
          </a:prstGeom>
          <a:gradFill>
            <a:gsLst>
              <a:gs pos="0">
                <a:schemeClr val="accent1">
                  <a:tint val="65000"/>
                  <a:lumMod val="110000"/>
                </a:schemeClr>
              </a:gs>
              <a:gs pos="88000">
                <a:schemeClr val="accent1">
                  <a:tint val="90000"/>
                </a:schemeClr>
              </a:gs>
            </a:gsLst>
            <a:lin ang="5400000" scaled="0"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47521" y="3131170"/>
            <a:ext cx="6928197" cy="431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(15 программ)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5951543" y="1751091"/>
            <a:ext cx="504825" cy="392035"/>
          </a:xfrm>
          <a:prstGeom prst="downArrow">
            <a:avLst/>
          </a:prstGeom>
          <a:solidFill>
            <a:srgbClr val="D1D1D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Выгнутая вправо стрелка 15"/>
          <p:cNvSpPr/>
          <p:nvPr/>
        </p:nvSpPr>
        <p:spPr>
          <a:xfrm>
            <a:off x="2444659" y="3477031"/>
            <a:ext cx="447675" cy="706438"/>
          </a:xfrm>
          <a:prstGeom prst="curvedLeftArrow">
            <a:avLst/>
          </a:prstGeom>
          <a:solidFill>
            <a:srgbClr val="D1D1D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право стрелка 16"/>
          <p:cNvSpPr/>
          <p:nvPr/>
        </p:nvSpPr>
        <p:spPr>
          <a:xfrm>
            <a:off x="4758211" y="3443459"/>
            <a:ext cx="447675" cy="706438"/>
          </a:xfrm>
          <a:prstGeom prst="curvedLeftArrow">
            <a:avLst/>
          </a:prstGeom>
          <a:solidFill>
            <a:srgbClr val="D1D1D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4816478" y="2566988"/>
            <a:ext cx="504825" cy="596900"/>
          </a:xfrm>
          <a:prstGeom prst="downArrow">
            <a:avLst/>
          </a:prstGeom>
          <a:solidFill>
            <a:srgbClr val="D1D1D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9929530" y="2565364"/>
            <a:ext cx="500063" cy="1430139"/>
          </a:xfrm>
          <a:prstGeom prst="downArrow">
            <a:avLst/>
          </a:prstGeom>
          <a:solidFill>
            <a:srgbClr val="D1D1D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7380897" y="3995503"/>
            <a:ext cx="1599350" cy="2440186"/>
          </a:xfrm>
          <a:prstGeom prst="rect">
            <a:avLst/>
          </a:prstGeom>
          <a:gradFill>
            <a:gsLst>
              <a:gs pos="0">
                <a:schemeClr val="accent1">
                  <a:tint val="65000"/>
                  <a:lumMod val="110000"/>
                </a:schemeClr>
              </a:gs>
              <a:gs pos="88000">
                <a:schemeClr val="accent1">
                  <a:tint val="90000"/>
                </a:schemeClr>
              </a:gs>
            </a:gsLst>
            <a:lin ang="5400000" scaled="0"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характера </a:t>
            </a:r>
          </a:p>
          <a:p>
            <a:pPr algn="ctr"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47,37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Выгнутая вправо стрелка 24"/>
          <p:cNvSpPr/>
          <p:nvPr/>
        </p:nvSpPr>
        <p:spPr>
          <a:xfrm>
            <a:off x="6549640" y="3464002"/>
            <a:ext cx="447675" cy="706438"/>
          </a:xfrm>
          <a:prstGeom prst="curvedLeftArrow">
            <a:avLst/>
          </a:prstGeom>
          <a:solidFill>
            <a:srgbClr val="D1D1D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право стрелка 17"/>
          <p:cNvSpPr/>
          <p:nvPr/>
        </p:nvSpPr>
        <p:spPr>
          <a:xfrm>
            <a:off x="8564906" y="3464599"/>
            <a:ext cx="447675" cy="706438"/>
          </a:xfrm>
          <a:prstGeom prst="curvedLeftArrow">
            <a:avLst/>
          </a:prstGeom>
          <a:solidFill>
            <a:srgbClr val="D1D1D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97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46920" y="3"/>
            <a:ext cx="10693696" cy="980726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социальной направленности</a:t>
            </a:r>
            <a:endParaRPr lang="ru-RU" sz="3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504690"/>
              </p:ext>
            </p:extLst>
          </p:nvPr>
        </p:nvGraphicFramePr>
        <p:xfrm>
          <a:off x="335360" y="1484784"/>
          <a:ext cx="11665296" cy="52620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1417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095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3366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3366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4669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7905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8925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МП Новоалександровского сельского поселения "Озеленение территории Новоалександровского сельского поселения"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380,6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7837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Новоалександровского сельского поселения «Благоустройство территории Новоалександровского сельского поселения"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2759,8</a:t>
                      </a:r>
                      <a:endParaRPr lang="ru-RU" sz="18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197,5</a:t>
                      </a:r>
                      <a:endParaRPr lang="ru-RU" sz="18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220,0</a:t>
                      </a:r>
                      <a:endParaRPr lang="ru-RU" sz="18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9307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МП Новоалександровского сельского поселения «Развитие</a:t>
                      </a:r>
                      <a:r>
                        <a:rPr lang="ru-RU" sz="16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культуры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7003,2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4587,5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5160,7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5091,8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3458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МП Новоалександровского сельского поселения «Развитие</a:t>
                      </a:r>
                      <a:r>
                        <a:rPr lang="ru-RU" sz="16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физической культуры и спорта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</a:t>
                      </a:r>
                      <a:endParaRPr lang="ru-RU" sz="18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8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8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031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Новоалександровского сельского поселения </a:t>
                      </a: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«Доступная среда»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51,0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22,0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22,0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22,0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69239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МП Новоалександровского сельского поселения «Социальная поддержка граждан"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171,3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145,1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154,7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162,3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6923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МП Новоалександровского сельского поселения «Формирование современной городской среды на территории</a:t>
                      </a:r>
                      <a:r>
                        <a:rPr lang="ru-RU" sz="16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Новоалександровского сельского поселения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</a:t>
                      </a:r>
                      <a:endParaRPr lang="ru-RU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203,0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128448" y="1054809"/>
            <a:ext cx="1823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</p:spTree>
    <p:extLst>
      <p:ext uri="{BB962C8B-B14F-4D97-AF65-F5344CB8AC3E}">
        <p14:creationId xmlns:p14="http://schemas.microsoft.com/office/powerpoint/2010/main" val="307257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46920" y="260647"/>
            <a:ext cx="10693696" cy="936105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Программы, направленные на обеспечение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безопасных условий жизнедеятельности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568003"/>
              </p:ext>
            </p:extLst>
          </p:nvPr>
        </p:nvGraphicFramePr>
        <p:xfrm>
          <a:off x="335360" y="1844824"/>
          <a:ext cx="11665296" cy="368526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1417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095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3366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3366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4669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3044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91697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Новоалександровского сельского поселения "Участие в предупреждении и ликвидации последствий чрезвычайных ситуаций в границах Новоалександровского сельского поселения, обеспечение пожарной безопасности"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24,0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14,0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14,0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14,0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9514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 Новоалександровского сельского поселения "Обеспечение общественного порядка, противодействие преступности"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250,8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36,0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36,0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36,0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2977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 Новоалександровского сельского поселения "Развитие транспортной системы"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2918,5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1812,5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1812,5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1812,5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63915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расходы на реализацию программ, направленных</a:t>
                      </a:r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обеспечение безопасных условий жизнедеятельности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3193,3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1862,5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1862,5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1862,5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056440" y="1412776"/>
            <a:ext cx="1823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</p:spTree>
    <p:extLst>
      <p:ext uri="{BB962C8B-B14F-4D97-AF65-F5344CB8AC3E}">
        <p14:creationId xmlns:p14="http://schemas.microsoft.com/office/powerpoint/2010/main" val="385265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46920" y="260647"/>
            <a:ext cx="10693696" cy="936105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программы, направленные на поддержку отраслей экономики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374394"/>
              </p:ext>
            </p:extLst>
          </p:nvPr>
        </p:nvGraphicFramePr>
        <p:xfrm>
          <a:off x="191343" y="1484784"/>
          <a:ext cx="11688677" cy="30243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1560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123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357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3574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4879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3006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70632">
                <a:tc>
                  <a:txBody>
                    <a:bodyPr/>
                    <a:lstStyle/>
                    <a:p>
                      <a:r>
                        <a:rPr lang="ru-RU" sz="16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Новоалександровского сельского поселения "Энергоэффективность и развитие энергетики"</a:t>
                      </a:r>
                      <a:endParaRPr lang="ru-RU" sz="1600" b="1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6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6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6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6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53003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Новоалександровского сельского "Развитие малого и среднего предпринимательства в Новоалександровском сельском поселении"</a:t>
                      </a:r>
                      <a:endParaRPr lang="ru-RU" sz="16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u-RU" sz="16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6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6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6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70632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Новоалександровского сельского поселения "Развитие сетей наружного освещения"</a:t>
                      </a:r>
                      <a:endParaRPr lang="ru-RU" sz="16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1382,3</a:t>
                      </a:r>
                      <a:endParaRPr lang="ru-RU" sz="16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940,0</a:t>
                      </a:r>
                      <a:endParaRPr lang="ru-RU" sz="16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946,7</a:t>
                      </a:r>
                      <a:endParaRPr lang="ru-RU" sz="16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974,2</a:t>
                      </a:r>
                      <a:endParaRPr lang="ru-RU" sz="16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056440" y="1068171"/>
            <a:ext cx="1823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</p:spTree>
    <p:extLst>
      <p:ext uri="{BB962C8B-B14F-4D97-AF65-F5344CB8AC3E}">
        <p14:creationId xmlns:p14="http://schemas.microsoft.com/office/powerpoint/2010/main" val="369792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46920" y="260647"/>
            <a:ext cx="10693696" cy="936105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программы общего характера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624877"/>
              </p:ext>
            </p:extLst>
          </p:nvPr>
        </p:nvGraphicFramePr>
        <p:xfrm>
          <a:off x="263353" y="2060848"/>
          <a:ext cx="11616668" cy="2880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1395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950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2304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2304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3593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3109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84882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Новоалександровского сельского поселения "Развитие муниципальной службы в Новоалександровском сельском поселении"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643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Новоалександровского сельского поселения " Управление муниципальными финансами и создание условий для эффективного управления 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муниципальными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финансами"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8130,5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7862,8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7822,1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7695,5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056440" y="1412776"/>
            <a:ext cx="1823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</p:spTree>
    <p:extLst>
      <p:ext uri="{BB962C8B-B14F-4D97-AF65-F5344CB8AC3E}">
        <p14:creationId xmlns:p14="http://schemas.microsoft.com/office/powerpoint/2010/main" val="155909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735960" y="188641"/>
            <a:ext cx="6192688" cy="73114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такое «Бюджет для граждан»?</a:t>
            </a:r>
          </a:p>
        </p:txBody>
      </p:sp>
      <p:sp>
        <p:nvSpPr>
          <p:cNvPr id="6" name="Содержимое 4"/>
          <p:cNvSpPr>
            <a:spLocks noGrp="1"/>
          </p:cNvSpPr>
          <p:nvPr>
            <p:ph idx="1"/>
          </p:nvPr>
        </p:nvSpPr>
        <p:spPr>
          <a:xfrm>
            <a:off x="6168008" y="1034714"/>
            <a:ext cx="5472608" cy="498609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0" algn="just">
              <a:buNone/>
            </a:pP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300" i="1" dirty="0">
                <a:latin typeface="Times New Roman" pitchFamily="18" charset="0"/>
                <a:cs typeface="Times New Roman" pitchFamily="18" charset="0"/>
              </a:rPr>
              <a:t>Бюджет для граждан» - информационный сборник, который познакомит население </a:t>
            </a:r>
            <a:r>
              <a:rPr lang="ru-RU" sz="2300" i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300" i="1" dirty="0">
                <a:latin typeface="Times New Roman" pitchFamily="18" charset="0"/>
                <a:cs typeface="Times New Roman" pitchFamily="18" charset="0"/>
              </a:rPr>
              <a:t>основными положениями главного финансового документа, а именно Решением «О бюджете на </a:t>
            </a:r>
            <a:r>
              <a:rPr lang="ru-RU" sz="2300" i="1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i="1" dirty="0"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2300" i="1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300" i="1" dirty="0" smtClean="0"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i="1" dirty="0">
                <a:latin typeface="Times New Roman" pitchFamily="18" charset="0"/>
                <a:cs typeface="Times New Roman" pitchFamily="18" charset="0"/>
              </a:rPr>
              <a:t>годов», с</a:t>
            </a:r>
            <a:r>
              <a:rPr lang="ru-RU" sz="23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озданным  для того, чтобы каждый житель </a:t>
            </a:r>
            <a:r>
              <a:rPr lang="ru-RU" sz="23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Новоалександровского сельского поселения </a:t>
            </a:r>
            <a:r>
              <a:rPr lang="ru-RU" sz="23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был осведомлен, как формируется и расходуется </a:t>
            </a:r>
            <a:r>
              <a:rPr lang="ru-RU" sz="23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23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сколько в бюджет поступает средств и на какие цели они направляются.</a:t>
            </a:r>
            <a:endParaRPr lang="ru-RU" sz="23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332655"/>
            <a:ext cx="4464496" cy="568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56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992695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4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</a:t>
            </a:r>
            <a:r>
              <a:rPr lang="ru-RU" sz="4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0997" y="1556792"/>
            <a:ext cx="4158716" cy="46166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60000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Расходы, всего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22068" y="1092440"/>
            <a:ext cx="7650597" cy="54476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непрограммные расходы в 2021-2023 году включены:</a:t>
            </a:r>
          </a:p>
          <a:p>
            <a:pPr algn="just"/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Членские взносы</a:t>
            </a:r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Обеспечение деятельности органов финансово-бюджетного надзора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Расходы на осуществление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переданных полномочий Российской Федерации за счет средств федерального бюджета на осуществление первичного воинского учета на территориях, где отсутствуют военные комиссариаты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проведения выборов 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Выполнение прочих расходных обязательств, в том числе исполнение судебных актов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Tx/>
              <a:buChar char="-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Расходы резервного фонда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Условно утвержденные расходы на 2022 и 20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годы в соответствии с бюджетным законодательством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740753968"/>
              </p:ext>
            </p:extLst>
          </p:nvPr>
        </p:nvGraphicFramePr>
        <p:xfrm>
          <a:off x="1" y="2636912"/>
          <a:ext cx="5087888" cy="4221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343472" y="2018457"/>
            <a:ext cx="2016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тыс.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</p:spTree>
    <p:extLst>
      <p:ext uri="{BB962C8B-B14F-4D97-AF65-F5344CB8AC3E}">
        <p14:creationId xmlns:p14="http://schemas.microsoft.com/office/powerpoint/2010/main" val="367241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15480" y="188640"/>
            <a:ext cx="9828584" cy="1872208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4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 Новоалександровского сельского поселения Азовского района</a:t>
            </a:r>
            <a:endParaRPr lang="ru-RU" sz="4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79807" y="1412776"/>
            <a:ext cx="2772816" cy="37548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sz="1400" b="1" dirty="0" smtClean="0"/>
          </a:p>
          <a:p>
            <a:endParaRPr lang="en-US" sz="1400" b="1" dirty="0"/>
          </a:p>
          <a:p>
            <a:endParaRPr lang="en-US" sz="1400" b="1" dirty="0" smtClean="0"/>
          </a:p>
          <a:p>
            <a:endParaRPr lang="en-US" sz="1400" b="1" dirty="0"/>
          </a:p>
          <a:p>
            <a:endParaRPr lang="en-US" sz="1400" b="1" dirty="0" smtClean="0"/>
          </a:p>
          <a:p>
            <a:endParaRPr lang="en-US" sz="1400" b="1" dirty="0"/>
          </a:p>
          <a:p>
            <a:endParaRPr lang="en-US" sz="1400" b="1" dirty="0" smtClean="0"/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определен в соответствии со ст. 92.1 Бюджетного кодекса РФ и не превышает допустимого предела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67047"/>
              </p:ext>
            </p:extLst>
          </p:nvPr>
        </p:nvGraphicFramePr>
        <p:xfrm>
          <a:off x="225416" y="2656875"/>
          <a:ext cx="8352927" cy="2691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42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044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981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0449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715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2969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5801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-3032,1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5801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Источники</a:t>
                      </a:r>
                      <a:r>
                        <a:rPr lang="ru-RU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финансирования дефицита бюджета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3032,1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60229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Остатки средств на счете бюджета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3032,1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101160" y="2159295"/>
            <a:ext cx="1437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ыс. рублей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трелка влево 16"/>
          <p:cNvSpPr/>
          <p:nvPr/>
        </p:nvSpPr>
        <p:spPr>
          <a:xfrm>
            <a:off x="8597664" y="3760341"/>
            <a:ext cx="682143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75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51585" y="0"/>
            <a:ext cx="8247405" cy="1034714"/>
          </a:xfrm>
          <a:prstGeom prst="roundRect">
            <a:avLst/>
          </a:prstGeom>
          <a:noFill/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0" tIns="0" rIns="0" bIns="0" rtlCol="0" anchor="ctr">
            <a:normAutofit fontScale="90000"/>
          </a:bodyPr>
          <a:lstStyle/>
          <a:p>
            <a:pPr>
              <a:spcBef>
                <a:spcPts val="0"/>
              </a:spcBef>
              <a:defRPr/>
            </a:pP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Участие граждан в общественном обсуждении бюджета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68968" y="1188865"/>
            <a:ext cx="3962936" cy="18774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обсуждения проектов муниципальных правовых актов по вопросам местного значения с участием жителей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представительным органом муниципального образования проводятся публичные слушания</a:t>
            </a:r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16080" y="1188864"/>
            <a:ext cx="4320479" cy="23083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 являются одной из форм 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населения в осуществлении местного самоуправления. Проводятся с участием жителей муниципального района для обсуждения проектов 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правовых актов и по вопросам местного значения.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4060" y="3281746"/>
            <a:ext cx="4408651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8112224" y="4005064"/>
            <a:ext cx="3240360" cy="2308324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Объявления о проведении очередных публичных слушаний публикуется в местных СМИ и на официальном сайте Администрации Новоалександровского сельского поселения.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12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19066" cy="1320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граждан в публичных слушаниях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56793"/>
            <a:ext cx="8596668" cy="448457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 – это форма реализации прав жителей муниципального образования (общественности) на участие в обсуждении проектов муниципальных правовых актов по вопросам местного значения в случаях, определенных законодательством.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публичных слушаниях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Новоалександровском сельском поселении утверждено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Собрания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депутатов Новоалександровского сельского поселения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18.01.2008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 по проекту бюджета Новоалександровского сельского поселения на 2021 год и плановый период 2022-2023 годов проведены в форме собрания граждан 17 декабря 2020 года в соответствии с решением Собрания депутатов Новоалександровского сельского поселения от 27.11.2020 № 185 «О назначении публичных слушаний по проекту решения Собрания депутатов Новоалександровского сельского поселения «О бюджете Новоалександровского сельского поселения на 2021 год и плановый период 2022 и 2023 годов».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289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441" y="332656"/>
            <a:ext cx="8424936" cy="86409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911424" y="1581951"/>
            <a:ext cx="8837098" cy="4824536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00421E"/>
                </a:solidFill>
                <a:latin typeface="Times New Roman" pitchFamily="18" charset="0"/>
                <a:cs typeface="Times New Roman" pitchFamily="18" charset="0"/>
              </a:rPr>
              <a:t>Администрации Новоалександровского сельского поселения</a:t>
            </a:r>
            <a:endParaRPr lang="ru-RU" sz="3200" dirty="0">
              <a:solidFill>
                <a:srgbClr val="00421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>
                <a:solidFill>
                  <a:srgbClr val="00421E"/>
                </a:solidFill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sz="3200" dirty="0" smtClean="0">
                <a:solidFill>
                  <a:srgbClr val="00421E"/>
                </a:solidFill>
                <a:latin typeface="Times New Roman" pitchFamily="18" charset="0"/>
                <a:cs typeface="Times New Roman" pitchFamily="18" charset="0"/>
              </a:rPr>
              <a:t>346748 хутор Новоалександровка, пл. Свободы, 3а.</a:t>
            </a:r>
            <a:endParaRPr lang="ru-RU" sz="3200" dirty="0">
              <a:solidFill>
                <a:srgbClr val="00421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>
                <a:solidFill>
                  <a:srgbClr val="00421E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3200" dirty="0" smtClean="0">
                <a:solidFill>
                  <a:srgbClr val="00421E"/>
                </a:solidFill>
                <a:latin typeface="Times New Roman" pitchFamily="18" charset="0"/>
                <a:cs typeface="Times New Roman" pitchFamily="18" charset="0"/>
              </a:rPr>
              <a:t>телефон </a:t>
            </a:r>
            <a:r>
              <a:rPr lang="ru-RU" sz="3200" dirty="0">
                <a:solidFill>
                  <a:srgbClr val="00421E"/>
                </a:solidFill>
                <a:latin typeface="Times New Roman" pitchFamily="18" charset="0"/>
                <a:cs typeface="Times New Roman" pitchFamily="18" charset="0"/>
              </a:rPr>
              <a:t>, факс </a:t>
            </a:r>
            <a:r>
              <a:rPr lang="ru-RU" sz="3200" dirty="0" smtClean="0">
                <a:solidFill>
                  <a:srgbClr val="00421E"/>
                </a:solidFill>
                <a:latin typeface="Times New Roman" pitchFamily="18" charset="0"/>
                <a:cs typeface="Times New Roman" pitchFamily="18" charset="0"/>
              </a:rPr>
              <a:t>8(86342) 91-6-40,72-9-08</a:t>
            </a:r>
            <a:endParaRPr lang="ru-RU" sz="3200" dirty="0">
              <a:solidFill>
                <a:srgbClr val="00421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sp808@azov.donpac.ru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>
              <a:defRPr/>
            </a:pPr>
            <a:fld id="{165C93FF-0F0F-4F92-B7A8-E827C7A1BB16}" type="slidenum">
              <a:rPr lang="de-DE" smtClean="0"/>
              <a:pPr algn="ctr">
                <a:defRPr/>
              </a:pPr>
              <a:t>24</a:t>
            </a:fld>
            <a:endParaRPr lang="de-DE" dirty="0"/>
          </a:p>
        </p:txBody>
      </p:sp>
      <p:pic>
        <p:nvPicPr>
          <p:cNvPr id="5" name="Picture 2" descr="http://player.myshared.ru/741208/data/images/img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17252" y="94129"/>
            <a:ext cx="1420373" cy="1272102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539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343472" y="188639"/>
            <a:ext cx="9324528" cy="1296145"/>
          </a:xfrm>
          <a:noFill/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Принцип прозрачности (открытости) бюджетной системы Российской Федерации означает: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119336" y="1484784"/>
            <a:ext cx="11881320" cy="2388865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обязательное опубликование в средствах массовой информации утвержденных бюджетов и отчетов об их исполнении;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доступность иных сведений о бюджете;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обязательная открытость для общества и средств массовой информации проектов бюджетов;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обеспечение доступа к информации, размещенной в информационно - телекоммуникационной сети «интернет».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9" name="Номер слайда 3"/>
          <p:cNvSpPr txBox="1">
            <a:spLocks/>
          </p:cNvSpPr>
          <p:nvPr/>
        </p:nvSpPr>
        <p:spPr>
          <a:xfrm>
            <a:off x="10206038" y="6492876"/>
            <a:ext cx="461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3704369"/>
            <a:ext cx="7020272" cy="314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24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3807" y="1"/>
            <a:ext cx="8095593" cy="904875"/>
          </a:xfrm>
          <a:solidFill>
            <a:schemeClr val="bg1"/>
          </a:solidFill>
        </p:spPr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понятия</a:t>
            </a: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5" name="圆角矩形 8"/>
          <p:cNvSpPr/>
          <p:nvPr/>
        </p:nvSpPr>
        <p:spPr>
          <a:xfrm>
            <a:off x="1952596" y="1040524"/>
            <a:ext cx="8501122" cy="599090"/>
          </a:xfrm>
          <a:prstGeom prst="roundRect">
            <a:avLst/>
          </a:prstGeom>
          <a:solidFill>
            <a:srgbClr val="FF999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圆角矩形 9"/>
          <p:cNvSpPr/>
          <p:nvPr/>
        </p:nvSpPr>
        <p:spPr>
          <a:xfrm>
            <a:off x="1959005" y="1740023"/>
            <a:ext cx="8513686" cy="53021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- денежные средства поступающие в бюджет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圆角矩形 10"/>
          <p:cNvSpPr/>
          <p:nvPr/>
        </p:nvSpPr>
        <p:spPr>
          <a:xfrm>
            <a:off x="1952596" y="2317532"/>
            <a:ext cx="8501122" cy="457199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- денежные средства, выплачиваемые из бюджета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圆角矩形 10"/>
          <p:cNvSpPr/>
          <p:nvPr/>
        </p:nvSpPr>
        <p:spPr>
          <a:xfrm>
            <a:off x="1952596" y="3515710"/>
            <a:ext cx="8501122" cy="646386"/>
          </a:xfrm>
          <a:prstGeom prst="roundRect">
            <a:avLst/>
          </a:prstGeom>
          <a:solidFill>
            <a:srgbClr val="FF99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- средства, предоставляемые одним бюджетом бюджетной системы другому бюджету бюджетной системы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圆角矩形 11"/>
          <p:cNvSpPr/>
          <p:nvPr/>
        </p:nvSpPr>
        <p:spPr>
          <a:xfrm>
            <a:off x="1952596" y="2806262"/>
            <a:ext cx="8501122" cy="64638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Бюджетная система - совокупность федерального бюджета, бюджетов субъектов Российской Федерации, местных бюджетов и бюджетов государственных внебюджетных фондов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圆角矩形 10"/>
          <p:cNvSpPr/>
          <p:nvPr/>
        </p:nvSpPr>
        <p:spPr>
          <a:xfrm>
            <a:off x="1952596" y="4225159"/>
            <a:ext cx="8501122" cy="59908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- свод бюджетов бюджетной системы на соответствующей территории (без учета межбюджетных трансфертов между этими бюджетами)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1952596" y="4887310"/>
            <a:ext cx="8501122" cy="44143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 бюджета - превышение расходов бюджета над его доходами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圆角矩形 10"/>
          <p:cNvSpPr/>
          <p:nvPr/>
        </p:nvSpPr>
        <p:spPr>
          <a:xfrm>
            <a:off x="1952596" y="5376042"/>
            <a:ext cx="8429684" cy="409903"/>
          </a:xfrm>
          <a:prstGeom prst="roundRect">
            <a:avLst/>
          </a:prstGeom>
          <a:solidFill>
            <a:srgbClr val="DADA4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 бюджета - превышение доходов бюджета над его расходами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圆角矩形 10"/>
          <p:cNvSpPr/>
          <p:nvPr/>
        </p:nvSpPr>
        <p:spPr>
          <a:xfrm>
            <a:off x="1952596" y="5833241"/>
            <a:ext cx="8429684" cy="102475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Бюджетный процесс – регламентируемая законодательством деятельность органов исполнительной власти,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24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3807" y="1"/>
            <a:ext cx="8095593" cy="885825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Ведомственная структура расходов бюджета и бюджетная классификация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83433" y="994300"/>
            <a:ext cx="9465494" cy="2075925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Бюджетная классификация РФ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группировка доходов, расходов  и источников финансирования дефицитов бюджетов бюджетной системы РФ, используемая для составления и исполнения бюджетов, составления бюджетной отчетности, обеспечивающей сопоставимость показателей бюджетов бюджетной системы РФ (статья 18 Бюджетного кодекса).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Состав бюджетной классификации (статья 19 Бюджетного кодекса):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Классификация доходов бюджетов;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Классификация расходов бюджетов;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Классификация источников финансирования дефицитов бюджетов.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2095500" y="3733800"/>
            <a:ext cx="8458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9388" indent="-179388" eaLnBrk="1" hangingPunct="1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842773" y="3409951"/>
            <a:ext cx="9282302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9388" indent="-179388" eaLnBrk="1" hangingPunct="1">
              <a:spcBef>
                <a:spcPct val="20000"/>
              </a:spcBef>
              <a:buClr>
                <a:srgbClr val="DD7E0E"/>
              </a:buClr>
              <a:buSzPct val="80000"/>
              <a:tabLst>
                <a:tab pos="179388" algn="l"/>
              </a:tabLst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Расходное обязательство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обязанность выплатить денежные средства из соответствующего бюджета.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179388" indent="-179388" eaLnBrk="1" hangingPunct="1">
              <a:spcBef>
                <a:spcPct val="20000"/>
              </a:spcBef>
              <a:buClr>
                <a:srgbClr val="DD7E0E"/>
              </a:buClr>
              <a:buSzPct val="80000"/>
              <a:tabLst>
                <a:tab pos="179388" algn="l"/>
              </a:tabLs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Расходные обязательства                                           Основания для возникновения и оплаты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83434" y="2990850"/>
            <a:ext cx="8928991" cy="485775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Понятие и типы расходных обязательств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67408" y="4305301"/>
            <a:ext cx="2378554" cy="428625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Публичные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3762" y="4791076"/>
            <a:ext cx="2362200" cy="523875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том числе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7409" y="5476876"/>
            <a:ext cx="2378554" cy="609599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Гражданско-правовые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83763" y="6238875"/>
            <a:ext cx="2362200" cy="36195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Межгосударственные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12663" y="4295776"/>
            <a:ext cx="6499762" cy="428625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</a:rPr>
              <a:t>Законы (акты), определяющие объем и (или) правила определения объема обязательств перед физическими, юридическими лицами, органами власти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412662" y="4791075"/>
            <a:ext cx="6499764" cy="666751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</a:rPr>
              <a:t>в том числе законы (акты) прямого действия, устанавливающие права граждан на получение социальных выплат (пенсий, пособий, компенсаций) в соответствии с определенным нормативом (в фиксированном объеме)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412662" y="5524499"/>
            <a:ext cx="6499763" cy="638176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</a:rPr>
              <a:t>Государственный (муниципальный) контракт, трудовое соглашение (контракт), выплаты, обусловленные исполнением трудовых (служебных) обязанностей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412662" y="6248400"/>
            <a:ext cx="6499763" cy="36195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Межгосударственный договор (соглашение)</a:t>
            </a:r>
          </a:p>
        </p:txBody>
      </p:sp>
    </p:spTree>
    <p:extLst>
      <p:ext uri="{BB962C8B-B14F-4D97-AF65-F5344CB8AC3E}">
        <p14:creationId xmlns:p14="http://schemas.microsoft.com/office/powerpoint/2010/main" val="202665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7825" y="1"/>
            <a:ext cx="9020175" cy="1047749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Бюджетный процесс – ежегодное формирование и исполнение бюджета</a:t>
            </a:r>
          </a:p>
        </p:txBody>
      </p:sp>
      <p:sp>
        <p:nvSpPr>
          <p:cNvPr id="13" name="Содержимое 2"/>
          <p:cNvSpPr>
            <a:spLocks noGrp="1"/>
          </p:cNvSpPr>
          <p:nvPr>
            <p:ph idx="1"/>
          </p:nvPr>
        </p:nvSpPr>
        <p:spPr>
          <a:xfrm>
            <a:off x="1647825" y="3717033"/>
            <a:ext cx="8572500" cy="432047"/>
          </a:xfrm>
        </p:spPr>
        <p:txBody>
          <a:bodyPr>
            <a:normAutofit/>
          </a:bodyPr>
          <a:lstStyle/>
          <a:p>
            <a:pPr marL="0" algn="just">
              <a:buFont typeface="Wingdings" pitchFamily="2" charset="2"/>
              <a:buChar char="ü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Послание Президента Российской Федерации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72000" y="1304924"/>
            <a:ext cx="1276350" cy="1495426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Утверждение бюджета на очередной год и плановый период</a:t>
            </a:r>
          </a:p>
          <a:p>
            <a:pPr algn="ctr"/>
            <a:r>
              <a:rPr lang="ru-RU" sz="900" dirty="0">
                <a:latin typeface="Times New Roman" pitchFamily="18" charset="0"/>
                <a:cs typeface="Times New Roman" pitchFamily="18" charset="0"/>
              </a:rPr>
              <a:t>(законодательные, представительные органы власти)</a:t>
            </a:r>
            <a:endParaRPr lang="ru-RU" sz="9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34074" y="1314450"/>
            <a:ext cx="1314451" cy="1457325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Исполнение бюджета в текущем году</a:t>
            </a:r>
          </a:p>
          <a:p>
            <a:pPr algn="ctr"/>
            <a:r>
              <a:rPr lang="ru-RU" sz="900" dirty="0">
                <a:latin typeface="Times New Roman" pitchFamily="18" charset="0"/>
                <a:cs typeface="Times New Roman" pitchFamily="18" charset="0"/>
              </a:rPr>
              <a:t>(органы исполнительной власти, Правительство, финансовые органы)</a:t>
            </a:r>
            <a:endParaRPr lang="ru-RU" sz="9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305676" y="1323975"/>
            <a:ext cx="1571624" cy="1457325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Формирование отчета об исполнении бюджета предыдущего года           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(органы исполнительной власти)</a:t>
            </a:r>
            <a:endParaRPr lang="ru-RU" sz="1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943975" y="1314449"/>
            <a:ext cx="1562100" cy="1438276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Утверждение отчета об исполнении бюджета предыдущего года</a:t>
            </a:r>
          </a:p>
          <a:p>
            <a:pPr algn="ctr">
              <a:buNone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      (Законодательные, представительные органы власти)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47825" y="1127761"/>
            <a:ext cx="1285875" cy="1624964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Составление проекта бюджета очередного года и планового периода</a:t>
            </a:r>
          </a:p>
          <a:p>
            <a:pPr algn="ctr">
              <a:buNone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    (органы исполнительной власти)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00375" y="1343025"/>
            <a:ext cx="1466850" cy="1409700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Рассмотрение проекта бюджета очередного года и планового периода</a:t>
            </a:r>
          </a:p>
          <a:p>
            <a:pPr algn="ctr">
              <a:buNone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     (Законодательные, представительные органы власти)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71651" y="2932113"/>
            <a:ext cx="8696325" cy="887412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/>
            <a:r>
              <a:rPr lang="ru-RU" sz="25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Нормативные правовые акты, регулирующие бюджетные правоотношения</a:t>
            </a: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 bwMode="auto">
          <a:xfrm>
            <a:off x="1771650" y="4221088"/>
            <a:ext cx="914888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-179388" eaLnBrk="1" hangingPunct="1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Прогноз социально – экономического развития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Новоалександровского сельского поселения  Азовского района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 bwMode="auto">
          <a:xfrm>
            <a:off x="1762125" y="4941168"/>
            <a:ext cx="84582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-179388" algn="just" eaLnBrk="1" hangingPunct="1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Основные направления бюджетной и налоговой политики Новоалександровского сельского поселения  Азовского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района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 bwMode="auto">
          <a:xfrm>
            <a:off x="1771650" y="5733256"/>
            <a:ext cx="845819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-179388" eaLnBrk="1" hangingPunct="1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Муниципальные программы Новоалександровского сельского поселения  Азовского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района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71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3472" y="0"/>
            <a:ext cx="8981627" cy="104775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характеристики бюджетов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27448" y="922338"/>
            <a:ext cx="9331003" cy="887412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defRPr/>
            </a:pPr>
            <a:r>
              <a:rPr lang="ru-RU" sz="2800" b="1" dirty="0">
                <a:latin typeface="Times New Roman" pitchFamily="18" charset="0"/>
                <a:ea typeface="+mj-ea"/>
                <a:cs typeface="Times New Roman" pitchFamily="18" charset="0"/>
              </a:rPr>
              <a:t>ДОХОДЫ – РАСХОДЫ = ДЕФИЦИТ (ПРОФИЦИТ)</a:t>
            </a:r>
          </a:p>
        </p:txBody>
      </p:sp>
      <p:pic>
        <p:nvPicPr>
          <p:cNvPr id="21506" name="Picture 2" descr="http://img-fotki.yandex.ru/get/5903/moon-light311.16/0_63628_a2542b8a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5440" y="2420888"/>
            <a:ext cx="1872209" cy="1446262"/>
          </a:xfrm>
          <a:prstGeom prst="rect">
            <a:avLst/>
          </a:prstGeom>
          <a:noFill/>
        </p:spPr>
      </p:pic>
      <p:pic>
        <p:nvPicPr>
          <p:cNvPr id="21508" name="Picture 4" descr="http://img1.cliparto.com/pic/s/213035/3574399-red-pur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664" y="2105025"/>
            <a:ext cx="1152128" cy="9525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457700" y="1962150"/>
            <a:ext cx="971550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62125" y="3895725"/>
            <a:ext cx="971550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87490" y="4381500"/>
            <a:ext cx="3816424" cy="495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&gt; доходы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ДЕФИЦИТ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4" descr="http://img1.cliparto.com/pic/s/213035/3574399-red-pur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0525" y="2171700"/>
            <a:ext cx="1177926" cy="9525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8448675" y="1952625"/>
            <a:ext cx="971550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pic>
        <p:nvPicPr>
          <p:cNvPr id="15" name="Picture 2" descr="http://img-fotki.yandex.ru/get/5903/moon-light311.16/0_63628_a2542b8a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8451" y="2600325"/>
            <a:ext cx="1942212" cy="156210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8181975" y="3724275"/>
            <a:ext cx="971550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240017" y="4362450"/>
            <a:ext cx="3888431" cy="495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&gt; расходы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87489" y="5000626"/>
            <a:ext cx="3816424" cy="1543050"/>
          </a:xfrm>
          <a:prstGeom prst="rect">
            <a:avLst/>
          </a:prstGeom>
          <a:solidFill>
            <a:srgbClr val="FF99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 превышении расходов над доходами принимается решение об источниках покрытия дефицита (например, использовать имеющиеся  накопления, остатки или в взять в долг)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240017" y="4991101"/>
            <a:ext cx="3999360" cy="1543050"/>
          </a:xfrm>
          <a:prstGeom prst="rect">
            <a:avLst/>
          </a:prstGeom>
          <a:solidFill>
            <a:srgbClr val="FF99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 превышении доходов над расходами принимается решение как их использовать (например, накапливать резервы, остатки, погасить долг)</a:t>
            </a:r>
          </a:p>
        </p:txBody>
      </p:sp>
      <p:pic>
        <p:nvPicPr>
          <p:cNvPr id="20" name="Picture 2" descr="L:\J\409.Отдел_по_ управлению_госдолгом\Киселева Н\рисунки для презентаций\48277143158e32e782351d8d59f11faa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1824" y="2176464"/>
            <a:ext cx="2136627" cy="22387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414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592" y="794863"/>
            <a:ext cx="5730047" cy="2778153"/>
          </a:xfrm>
          <a:prstGeom prst="rect">
            <a:avLst/>
          </a:prstGeom>
        </p:spPr>
      </p:pic>
      <p:sp>
        <p:nvSpPr>
          <p:cNvPr id="11" name="Прямоугольник 6"/>
          <p:cNvSpPr>
            <a:spLocks noChangeArrowheads="1"/>
          </p:cNvSpPr>
          <p:nvPr/>
        </p:nvSpPr>
        <p:spPr bwMode="auto">
          <a:xfrm rot="10800000" flipV="1">
            <a:off x="8153640" y="4357890"/>
            <a:ext cx="19748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496875"/>
              </p:ext>
            </p:extLst>
          </p:nvPr>
        </p:nvGraphicFramePr>
        <p:xfrm>
          <a:off x="335360" y="4661672"/>
          <a:ext cx="11305255" cy="206031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4785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392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940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979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9770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9770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79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 (отчет)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  <a:p>
                      <a:pPr algn="ctr" rtl="0" fontAlgn="ctr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(ожидаемое)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год</a:t>
                      </a:r>
                    </a:p>
                    <a:p>
                      <a:pPr algn="ctr" rtl="0" fontAlgn="ctr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  <a:p>
                      <a:pPr algn="ctr" rtl="0" fontAlgn="ctr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(прогноз)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995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26018,6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20779,2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16621,9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17060,0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17348,6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995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21433,1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23811,3</a:t>
                      </a: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16621,9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17060,0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17348,6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054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(-), </a:t>
                      </a:r>
                      <a:endParaRPr lang="ru-RU" sz="18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 (+)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4585,5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-3032,1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79376" y="3429000"/>
            <a:ext cx="1130525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EBDDC3">
                    <a:lumMod val="25000"/>
                  </a:srgb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Бюджет </a:t>
            </a:r>
            <a:r>
              <a:rPr lang="ru-RU" b="1" dirty="0" smtClean="0">
                <a:solidFill>
                  <a:srgbClr val="EBDDC3">
                    <a:lumMod val="25000"/>
                  </a:srgb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Новоалександровского сельского поселения – </a:t>
            </a:r>
            <a:r>
              <a:rPr lang="ru-RU" b="1" dirty="0">
                <a:solidFill>
                  <a:srgbClr val="EBDDC3">
                    <a:lumMod val="25000"/>
                  </a:srgb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это денежный фонд </a:t>
            </a:r>
            <a:r>
              <a:rPr lang="ru-RU" b="1" dirty="0" smtClean="0">
                <a:solidFill>
                  <a:srgbClr val="EBDDC3">
                    <a:lumMod val="25000"/>
                  </a:srgb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поселения, </a:t>
            </a:r>
            <a:r>
              <a:rPr lang="ru-RU" b="1" dirty="0">
                <a:solidFill>
                  <a:srgbClr val="EBDDC3">
                    <a:lumMod val="25000"/>
                  </a:srgb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предназначенный для финансового обеспечения его задач и </a:t>
            </a:r>
            <a:r>
              <a:rPr lang="ru-RU" b="1" dirty="0" smtClean="0">
                <a:solidFill>
                  <a:srgbClr val="EBDDC3">
                    <a:lumMod val="25000"/>
                  </a:srgb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функций, другими словами, план </a:t>
            </a:r>
            <a:r>
              <a:rPr lang="ru-RU" b="1" dirty="0">
                <a:solidFill>
                  <a:srgbClr val="EBDDC3">
                    <a:lumMod val="25000"/>
                  </a:srgb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доходов и расходов на очередной финансовый год и плановый период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24000" y="3"/>
            <a:ext cx="9144000" cy="946601"/>
          </a:xfrm>
          <a:prstGeom prst="roundRect">
            <a:avLst/>
          </a:prstGeom>
          <a:noFill/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</a:t>
            </a:r>
            <a:r>
              <a:rPr lang="ru-RU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endParaRPr lang="ru-RU" sz="32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35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91345" y="1188415"/>
          <a:ext cx="11089231" cy="4893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3224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37626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2691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год</a:t>
                      </a:r>
                    </a:p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86751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 предприятий и организаций, млрд. рублей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50,5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53,3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69207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потребительских цен, %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</a:t>
                      </a: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</a:t>
                      </a: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7899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 розничной торговли, млн. рублей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586</a:t>
                      </a: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,6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5 810,1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6 042,5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82031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 оплаты труда наемных работников, млн. рублей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10 357,7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10 668,9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11 056,8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51385" y="0"/>
            <a:ext cx="11233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социально-экономического </a:t>
            </a:r>
          </a:p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Новоалександровского сельского поселения на 2021-2023 г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97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24241</TotalTime>
  <Words>2010</Words>
  <Application>Microsoft Office PowerPoint</Application>
  <PresentationFormat>Произвольный</PresentationFormat>
  <Paragraphs>500</Paragraphs>
  <Slides>24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Грань</vt:lpstr>
      <vt:lpstr>Проект решения о бюджете  на 2021 год и плановый период  2022 и 2023 годов  Бюджет для граждан </vt:lpstr>
      <vt:lpstr>Что такое «Бюджет для граждан»?</vt:lpstr>
      <vt:lpstr>Принцип прозрачности (открытости) бюджетной системы Российской Федерации означает:</vt:lpstr>
      <vt:lpstr>Основные понятия</vt:lpstr>
      <vt:lpstr>Ведомственная структура расходов бюджета и бюджетная классификация</vt:lpstr>
      <vt:lpstr>Бюджетный процесс – ежегодное формирование и исполнение бюджета</vt:lpstr>
      <vt:lpstr>Основные характеристики бюджетов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Непрограммные расходы</vt:lpstr>
      <vt:lpstr>Дефицит бюджета Новоалександровского сельского поселения Азовского района</vt:lpstr>
      <vt:lpstr>Участие граждан в общественном обсуждении бюджета</vt:lpstr>
      <vt:lpstr>Участие граждан в публичных слушаниях</vt:lpstr>
      <vt:lpstr>Контактная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 Скокленев</dc:creator>
  <cp:lastModifiedBy>USER</cp:lastModifiedBy>
  <cp:revision>2124</cp:revision>
  <cp:lastPrinted>2021-01-11T06:56:06Z</cp:lastPrinted>
  <dcterms:created xsi:type="dcterms:W3CDTF">2012-12-13T23:26:48Z</dcterms:created>
  <dcterms:modified xsi:type="dcterms:W3CDTF">2021-01-11T08:01:04Z</dcterms:modified>
</cp:coreProperties>
</file>