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62" r:id="rId1"/>
  </p:sldMasterIdLst>
  <p:notesMasterIdLst>
    <p:notesMasterId r:id="rId23"/>
  </p:notesMasterIdLst>
  <p:handoutMasterIdLst>
    <p:handoutMasterId r:id="rId24"/>
  </p:handoutMasterIdLst>
  <p:sldIdLst>
    <p:sldId id="1111" r:id="rId2"/>
    <p:sldId id="1134" r:id="rId3"/>
    <p:sldId id="1135" r:id="rId4"/>
    <p:sldId id="1136" r:id="rId5"/>
    <p:sldId id="1137" r:id="rId6"/>
    <p:sldId id="1138" r:id="rId7"/>
    <p:sldId id="1139" r:id="rId8"/>
    <p:sldId id="1151" r:id="rId9"/>
    <p:sldId id="1152" r:id="rId10"/>
    <p:sldId id="1154" r:id="rId11"/>
    <p:sldId id="1156" r:id="rId12"/>
    <p:sldId id="1158" r:id="rId13"/>
    <p:sldId id="1159" r:id="rId14"/>
    <p:sldId id="1163" r:id="rId15"/>
    <p:sldId id="1164" r:id="rId16"/>
    <p:sldId id="1166" r:id="rId17"/>
    <p:sldId id="1168" r:id="rId18"/>
    <p:sldId id="1170" r:id="rId19"/>
    <p:sldId id="1141" r:id="rId20"/>
    <p:sldId id="1143" r:id="rId21"/>
    <p:sldId id="1142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окнова Елена Викторовна" initials="ТЕ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7F7"/>
    <a:srgbClr val="0099FF"/>
    <a:srgbClr val="99CCFF"/>
    <a:srgbClr val="FFFF00"/>
    <a:srgbClr val="B31DA1"/>
    <a:srgbClr val="FFFF99"/>
    <a:srgbClr val="CCFF99"/>
    <a:srgbClr val="D1D1D1"/>
    <a:srgbClr val="E5524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1139" autoAdjust="0"/>
  </p:normalViewPr>
  <p:slideViewPr>
    <p:cSldViewPr>
      <p:cViewPr varScale="1">
        <p:scale>
          <a:sx n="100" d="100"/>
          <a:sy n="100" d="100"/>
        </p:scale>
        <p:origin x="72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92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79552619153431E-3"/>
          <c:y val="0.1982610873466647"/>
          <c:w val="0.90551168917125269"/>
          <c:h val="0.776088231911853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4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AA31-4C34-BE80-D44733ABF3C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14F8-4434-8E3A-62F9CD4BF58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AA31-4C34-BE80-D44733ABF3C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4F8-4434-8E3A-62F9CD4BF58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14F8-4434-8E3A-62F9CD4BF586}"/>
              </c:ext>
            </c:extLst>
          </c:dPt>
          <c:dPt>
            <c:idx val="5"/>
            <c:bubble3D val="0"/>
            <c:spPr>
              <a:solidFill>
                <a:srgbClr val="B31DA1"/>
              </a:solidFill>
            </c:spPr>
            <c:extLst>
              <c:ext xmlns:c16="http://schemas.microsoft.com/office/drawing/2014/chart" uri="{C3380CC4-5D6E-409C-BE32-E72D297353CC}">
                <c16:uniqueId val="{0000000B-14F8-4434-8E3A-62F9CD4BF586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A31-4C34-BE80-D44733ABF3C0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AA31-4C34-BE80-D44733ABF3C0}"/>
              </c:ext>
            </c:extLst>
          </c:dPt>
          <c:dPt>
            <c:idx val="1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A31-4C34-BE80-D44733ABF3C0}"/>
              </c:ext>
            </c:extLst>
          </c:dPt>
          <c:dPt>
            <c:idx val="11"/>
            <c:bubble3D val="0"/>
            <c:spPr>
              <a:solidFill>
                <a:srgbClr val="E55243"/>
              </a:solidFill>
            </c:spPr>
            <c:extLst>
              <c:ext xmlns:c16="http://schemas.microsoft.com/office/drawing/2014/chart" uri="{C3380CC4-5D6E-409C-BE32-E72D297353CC}">
                <c16:uniqueId val="{0000000B-AA31-4C34-BE80-D44733ABF3C0}"/>
              </c:ext>
            </c:extLst>
          </c:dPt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4133</c:v>
                </c:pt>
                <c:pt idx="1">
                  <c:v>698</c:v>
                </c:pt>
                <c:pt idx="2">
                  <c:v>398.7</c:v>
                </c:pt>
                <c:pt idx="3">
                  <c:v>8559.7000000000007</c:v>
                </c:pt>
                <c:pt idx="4">
                  <c:v>24.1</c:v>
                </c:pt>
                <c:pt idx="5">
                  <c:v>244</c:v>
                </c:pt>
                <c:pt idx="6">
                  <c:v>37.4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31-4C34-BE80-D44733ABF3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Лист1!$C$2:$C$14</c:f>
              <c:numCache>
                <c:formatCode>0.00</c:formatCode>
                <c:ptCount val="13"/>
                <c:pt idx="0">
                  <c:v>29.322662807114629</c:v>
                </c:pt>
                <c:pt idx="1">
                  <c:v>4.9521458116056154</c:v>
                </c:pt>
                <c:pt idx="2">
                  <c:v>2.8286827150245832</c:v>
                </c:pt>
                <c:pt idx="3">
                  <c:v>60.729058028081084</c:v>
                </c:pt>
                <c:pt idx="4">
                  <c:v>0.17098383103108214</c:v>
                </c:pt>
                <c:pt idx="5">
                  <c:v>1.7311226046300434</c:v>
                </c:pt>
                <c:pt idx="6">
                  <c:v>0.26534420251296564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A31-4C34-BE80-D44733ABF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08" y="1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CB3AEE6C-FCC6-4285-B0F8-D90DC128A66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402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08" y="9448402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73B3395-2F6B-4837-80B3-C66579D7C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6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45C77-24B4-4257-B2AA-BD5BC5BD68BB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40" rIns="91879" bIns="459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4678"/>
            <a:ext cx="5487040" cy="4476512"/>
          </a:xfrm>
          <a:prstGeom prst="rect">
            <a:avLst/>
          </a:prstGeom>
        </p:spPr>
        <p:txBody>
          <a:bodyPr vert="horz" lIns="91879" tIns="45940" rIns="91879" bIns="4594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2548" cy="497920"/>
          </a:xfrm>
          <a:prstGeom prst="rect">
            <a:avLst/>
          </a:prstGeom>
        </p:spPr>
        <p:txBody>
          <a:bodyPr vert="horz" lIns="91879" tIns="45940" rIns="91879" bIns="459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5"/>
            <a:ext cx="2972548" cy="497920"/>
          </a:xfrm>
          <a:prstGeom prst="rect">
            <a:avLst/>
          </a:prstGeom>
        </p:spPr>
        <p:txBody>
          <a:bodyPr vert="horz" wrap="square" lIns="91879" tIns="45940" rIns="91879" bIns="459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87091-B364-4AB7-BAF9-A92FDE3FC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7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91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2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err="1"/>
              <a:t>дк</a:t>
            </a:r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399" indent="-2866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767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474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180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888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595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301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009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04788" y="8080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83777-F593-4574-AB68-6E4C0A88765C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7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9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дк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0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DF292-B9D9-46DE-946F-AF0C5742235D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AB3F8-094A-42F4-B0A3-579EADF3CE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0776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8974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8336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0673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1411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651A-E891-4A68-9F6F-06BA03D0FDEC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69709-CDB8-4FDD-82D7-62E969C731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33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F6A2-8468-4D24-98F6-889D6D53F243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17D2B-EE13-413E-A36F-17BF72362C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4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318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24.01.2024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76600" y="6356351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09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C6DF4-A4E8-4208-BDEE-78EF3AAD20ED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8D27-1399-4E52-9953-9310C00FDE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5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67F4F-0837-44F7-8DE5-B499D23104BC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B4765-948D-4A26-8666-043266C777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41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D1A43-B1F5-4255-9812-329B4FB623E2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A884-5B9C-443D-982B-51B10BB327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96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C3671-F855-44B8-833F-FAB11C75E479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F63E3-3023-4AEE-AB94-0F01A2CB44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9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9948F-9734-452D-9847-61F5B3D879A4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F1C-4854-4A6E-9CD3-36C8873776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5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E4DF-6F65-41BE-995F-7BC319DA13AD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2D2D-4AB2-4355-9950-0417C1D45D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37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8C02-6C5E-40D0-A279-74EA79F483D7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B7328-F163-4703-BAA4-5864879A22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29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DF976-AE95-4E52-B43D-DB983C2AE0B1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73077-AEE9-47C3-AF39-09B214DDB9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9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8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  <p:sldLayoutId id="2147484775" r:id="rId13"/>
    <p:sldLayoutId id="2147484776" r:id="rId14"/>
    <p:sldLayoutId id="2147484777" r:id="rId15"/>
    <p:sldLayoutId id="2147484778" r:id="rId16"/>
    <p:sldLayoutId id="21474847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086982"/>
            <a:ext cx="10151189" cy="42943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год и плановый период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472" y="332656"/>
            <a:ext cx="108012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НОВОАЛЕКСАНДРОВСКОЕ СЕЛЬСКОЕ ПОСЕЛЕНИЕ АЗОВСКОГО РАЙОНА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5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24973"/>
              </p:ext>
            </p:extLst>
          </p:nvPr>
        </p:nvGraphicFramePr>
        <p:xfrm>
          <a:off x="191343" y="1316259"/>
          <a:ext cx="11665296" cy="5137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9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211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(оценка)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5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24735,0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19081,0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19603,7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20178,5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21076,6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1185,3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325,2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321,7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329,6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342,8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тыс.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25920,3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19406,2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19925,4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20508,1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21419,4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году, %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524000" y="3481"/>
            <a:ext cx="9144000" cy="943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Новоалександровского сельского поселения Азовского района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624392" y="962153"/>
            <a:ext cx="1692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5434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382" y="0"/>
            <a:ext cx="115212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Новоалександровского сельского поселения Азовского района на 2023 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9745132"/>
              </p:ext>
            </p:extLst>
          </p:nvPr>
        </p:nvGraphicFramePr>
        <p:xfrm>
          <a:off x="1245682" y="2002695"/>
          <a:ext cx="9217024" cy="445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060" y="3395424"/>
            <a:ext cx="19225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       53,42%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804" y="2586106"/>
            <a:ext cx="34506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3452" y="1664060"/>
            <a:ext cx="29523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физических лиц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9817" y="1419121"/>
            <a:ext cx="24242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0257" y="1463388"/>
            <a:ext cx="32643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земли муниципального имущества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0124" y="3265538"/>
            <a:ext cx="283231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сот сдачи в аренду имущества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92344" y="5301207"/>
            <a:ext cx="26865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34,25%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39616" y="2855850"/>
            <a:ext cx="3384344" cy="1827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31704" y="2202052"/>
            <a:ext cx="2592256" cy="2955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13269" y="3769385"/>
            <a:ext cx="2416965" cy="234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41962" y="1940441"/>
            <a:ext cx="1092120" cy="1578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</p:cNvCxnSpPr>
          <p:nvPr/>
        </p:nvCxnSpPr>
        <p:spPr>
          <a:xfrm flipH="1">
            <a:off x="7536160" y="2417495"/>
            <a:ext cx="1166278" cy="85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1"/>
          </p:cNvCxnSpPr>
          <p:nvPr/>
        </p:nvCxnSpPr>
        <p:spPr>
          <a:xfrm flipH="1" flipV="1">
            <a:off x="7769664" y="3403196"/>
            <a:ext cx="1220460" cy="23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8184232" y="4437113"/>
            <a:ext cx="1512168" cy="864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4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0" y="2"/>
            <a:ext cx="9144000" cy="693852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09979"/>
              </p:ext>
            </p:extLst>
          </p:nvPr>
        </p:nvGraphicFramePr>
        <p:xfrm>
          <a:off x="263354" y="693854"/>
          <a:ext cx="11548888" cy="466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4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49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поддержку мер по обеспечению сбалансированности бюджетов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3055,6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2097,9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1888,1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299,4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317,5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328,4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исполнение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переданных полномочий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364,1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3810,5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3373,1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2426,3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1888,3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493" y="324522"/>
            <a:ext cx="14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525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9" y="1034714"/>
            <a:ext cx="7632846" cy="58232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24001" y="3"/>
            <a:ext cx="9144001" cy="958943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552" y="1352084"/>
            <a:ext cx="76327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Новоалександровского сельского поселения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6880" y="2128207"/>
            <a:ext cx="849788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379" y="4005067"/>
            <a:ext cx="1584176" cy="2447925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направлен-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программ</a:t>
            </a:r>
            <a:r>
              <a:rPr lang="ru-RU" b="1" dirty="0"/>
              <a:t>)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79" y="4004721"/>
            <a:ext cx="1656184" cy="24482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жизнедея-тельности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259" y="4030386"/>
            <a:ext cx="1637056" cy="2405303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590" y="3995503"/>
            <a:ext cx="1503785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521" y="3131170"/>
            <a:ext cx="6928197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(14 программ)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951543" y="1751091"/>
            <a:ext cx="504825" cy="392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2444659" y="3477031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4758211" y="344345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816478" y="2566988"/>
            <a:ext cx="504825" cy="596900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929530" y="2565364"/>
            <a:ext cx="500063" cy="143013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80897" y="3995503"/>
            <a:ext cx="1599350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 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549640" y="3464002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564906" y="346459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7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3"/>
            <a:ext cx="10693696" cy="98072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социальной направленности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07061"/>
              </p:ext>
            </p:extLst>
          </p:nvPr>
        </p:nvGraphicFramePr>
        <p:xfrm>
          <a:off x="335360" y="1498220"/>
          <a:ext cx="10873209" cy="5253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1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706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"Озеленение территории Новоалександровского сельского поселения"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Новоалександровского сельского поселения «Благоустройство территории Новоалександровского сельского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физической культуры и спорта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Новоалександровского сельского поселения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53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«Социальная поддержка граждан"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40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«Формирование современной городской среды на территории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Новоалександровского сельского поселения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448" y="1054809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7257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направленные на обеспечение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условий жизнедеятельности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03071"/>
              </p:ext>
            </p:extLst>
          </p:nvPr>
        </p:nvGraphicFramePr>
        <p:xfrm>
          <a:off x="335360" y="1844824"/>
          <a:ext cx="11377264" cy="3816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260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0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"Участие в предупреждении и ликвидации последствий чрезвычайных ситуаций в границах Новоалександровского сельского поселения, обеспечение пожарной безопасности"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Новоалександровского сельского поселения "Обеспечение общественного порядка, противодействие преступности"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 на реализацию программ, направленных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обеспечение безопасных условий жизнедеятельности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5265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программы, направленные на поддержку отраслей экономики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46147"/>
              </p:ext>
            </p:extLst>
          </p:nvPr>
        </p:nvGraphicFramePr>
        <p:xfrm>
          <a:off x="191342" y="1484784"/>
          <a:ext cx="11449273" cy="388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7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866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"Энергоэффективность и развитие энергетики"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29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"Развитие малого и среднего предпринимательства в Новоалександровском сельском поселении"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сетей наружного освещения"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068171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9792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 общего характера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3280"/>
              </p:ext>
            </p:extLst>
          </p:nvPr>
        </p:nvGraphicFramePr>
        <p:xfrm>
          <a:off x="263353" y="2060848"/>
          <a:ext cx="11521279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120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6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муниципальной службы в Новоалександровском сельском поселении"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Новоалександровского сельского поселения " Управление муниципальными финансами и создание условий для эффективного управления муниципальными финансами"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5909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828584" cy="187220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Новоалександровского сельского поселения Азовского района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9807" y="1412776"/>
            <a:ext cx="2772816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определен в соответствии со ст. 92.1 Бюджетного кодекса РФ и не превышает допустимого предела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42556"/>
              </p:ext>
            </p:extLst>
          </p:nvPr>
        </p:nvGraphicFramePr>
        <p:xfrm>
          <a:off x="225416" y="2656875"/>
          <a:ext cx="8352927" cy="293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6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дефицита бюджета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22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 за счет остатков средств на счете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1160" y="2159295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8597664" y="3760341"/>
            <a:ext cx="68214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5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585" y="0"/>
            <a:ext cx="8247405" cy="1034714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граждан в общественном обсуждении бюджета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8968" y="1188865"/>
            <a:ext cx="3962936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проектов муниципальных правовых актов по вопросам местного значения с участием жителей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представительным органом муниципального образования проводятся публичные слушания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6080" y="1188864"/>
            <a:ext cx="4320479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являются одной из форм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в осуществлении местного самоуправления. Проводятся с участием жителей муниципального района для обсуждения проектов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правовых актов и по вопросам местного значения.</a:t>
            </a:r>
          </a:p>
        </p:txBody>
      </p:sp>
      <p:pic>
        <p:nvPicPr>
          <p:cNvPr id="1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060" y="3281746"/>
            <a:ext cx="44086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112224" y="4005064"/>
            <a:ext cx="3240360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о проведении очередных публичных слушаний публикуется в местных СМИ и на официальном сайте Администрации Новоалександровского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0161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35960" y="188641"/>
            <a:ext cx="6192688" cy="7311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6168008" y="1034714"/>
            <a:ext cx="5472608" cy="49860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algn="just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Бюджет для граждан» - информационный сборник, который познакомит население с основными положениями главного финансового документа, а именно Решением «О бюджете на 20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4 год и плановый период 2025-2026 годов», с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озданным  для того, чтобы каждый житель Новоалександровского сельского поселения был осведомлен, как формируется и расходуется бюджет, сколько в бюджет поступает средств и на какие цели они направляются.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32655"/>
            <a:ext cx="4464496" cy="56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19066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публичных слушаниях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793"/>
            <a:ext cx="8596668" cy="44845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– это форма реализации прав жителей муниципального образования (общественности) на участие в обсуждении проектов муниципальных правовых актов по вопросам местного значения в случаях, определенных законодательством.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публичных слушаниях в Новоалександровском сельском поселении утверждено решением Собрания депутатов Новоалександровского сельского поселения от 25.10.2022 № 38.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 Новоалександровского сельского поселения на 2024 год и плановый период 2025-2026 годов проведены в форме собрания граждан 18 декабря 2023 года в соответствии с решением Собрания депутатов Новоалександровского сельского поселения от 16.11.2023 № 66 «О назначении публичных слушаний по проекту решения Собрания депутатов Новоалександровского сельского поселения «О бюджете Новоалександровского сельского поселения на 2024 год и плановый период 2025 и 2026 годов».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9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1" y="332656"/>
            <a:ext cx="8424936" cy="86409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11424" y="1581951"/>
            <a:ext cx="8837098" cy="482453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Администрации Новоалександровского сельского поселения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Адрес: 346748 хутор Новоалександровка, пл. Свободы, 3а.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          телефон , факс 8(86342) 91-6-40,72-9-08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sp808@azov.donpac.ru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defRPr/>
            </a:pPr>
            <a:fld id="{165C93FF-0F0F-4F92-B7A8-E827C7A1BB16}" type="slidenum">
              <a:rPr lang="de-DE" smtClean="0"/>
              <a:pPr algn="ctr">
                <a:defRPr/>
              </a:pPr>
              <a:t>21</a:t>
            </a:fld>
            <a:endParaRPr lang="de-DE" dirty="0"/>
          </a:p>
        </p:txBody>
      </p:sp>
      <p:pic>
        <p:nvPicPr>
          <p:cNvPr id="5" name="Picture 2" descr="http://player.myshared.ru/741208/data/images/im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7252" y="94129"/>
            <a:ext cx="1420373" cy="127210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3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3472" y="188639"/>
            <a:ext cx="9324528" cy="1296145"/>
          </a:xfrm>
          <a:noFill/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19336" y="1484784"/>
            <a:ext cx="11881320" cy="238886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доступность иных сведений о бюджете;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обязательная открытость для общества и средств массовой информации проектов бюджетов;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обеспечение доступа к информации, размещенной в информационно - телекоммуникационной сети «интернет».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5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206038" y="6492876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704369"/>
            <a:ext cx="7020272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904875"/>
          </a:xfrm>
          <a:solidFill>
            <a:schemeClr val="bg1"/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1952596" y="1040524"/>
            <a:ext cx="8501122" cy="599090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1959005" y="1740023"/>
            <a:ext cx="8513686" cy="530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1952596" y="2317532"/>
            <a:ext cx="8501122" cy="4571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1952596" y="3515710"/>
            <a:ext cx="8501122" cy="646386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1952596" y="2806262"/>
            <a:ext cx="8501122" cy="646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1952596" y="4225159"/>
            <a:ext cx="8501122" cy="599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52596" y="4887310"/>
            <a:ext cx="8501122" cy="441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1952596" y="5376042"/>
            <a:ext cx="8429684" cy="409903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952596" y="5833241"/>
            <a:ext cx="8429684" cy="1024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885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и бюджетная 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3" y="994300"/>
            <a:ext cx="9465494" cy="207592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Бюджетная классификация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группировка доходов, расходов  и источников финансирования дефицитов бюджетов бюджетной системы РФ,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РФ (статья 18 Бюджетного кодекса).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 бюджетной классификации (статья 19 Бюджетного кодекса):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095500" y="37338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842773" y="3409951"/>
            <a:ext cx="928230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обязанность выплатить денежные средства из соответствующего бюджета.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Расходные обязательства                                           Основания для возникновения и оплаты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3434" y="2990850"/>
            <a:ext cx="8928991" cy="485775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Понятие и типы расходных обязательств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4305301"/>
            <a:ext cx="2378554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Публичные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762" y="4791076"/>
            <a:ext cx="2362200" cy="5238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7409" y="5476876"/>
            <a:ext cx="2378554" cy="60959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Гражданско-правовые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763" y="6238875"/>
            <a:ext cx="2362200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Межгосударственные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2663" y="4295776"/>
            <a:ext cx="6499762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Законы (акты), определяющие объем и (или) правила определения объема обязательств перед физическими, юридическими лицами, органами власти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2662" y="4791075"/>
            <a:ext cx="6499764" cy="66675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в том числе законы (акты) прямого действия, устанавливающие права граждан на получение социальных выплат (пенсий, пособий, компенсаций) в соответствии с определенным нормативом (в фиксированном объеме)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2662" y="5524499"/>
            <a:ext cx="6499763" cy="63817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Государственный (муниципальный) контракт, трудовое соглашение (контракт), выплаты, обусловленные исполнением трудовых (служебных) обязанностей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2662" y="6248400"/>
            <a:ext cx="6499763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Межгосударственный договор (соглашение)</a:t>
            </a:r>
          </a:p>
        </p:txBody>
      </p:sp>
    </p:spTree>
    <p:extLst>
      <p:ext uri="{BB962C8B-B14F-4D97-AF65-F5344CB8AC3E}">
        <p14:creationId xmlns:p14="http://schemas.microsoft.com/office/powerpoint/2010/main" val="20266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5" y="1"/>
            <a:ext cx="9020175" cy="1047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647825" y="3717033"/>
            <a:ext cx="8572500" cy="432047"/>
          </a:xfrm>
        </p:spPr>
        <p:txBody>
          <a:bodyPr>
            <a:normAutofit/>
          </a:bodyPr>
          <a:lstStyle/>
          <a:p>
            <a:pPr marL="0" algn="just"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304924"/>
            <a:ext cx="1276350" cy="149542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власти)</a:t>
            </a:r>
            <a:endParaRPr lang="ru-RU" sz="9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34074" y="1314450"/>
            <a:ext cx="1314451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власти, Правительство, финансовые органы)</a:t>
            </a:r>
            <a:endParaRPr lang="ru-RU" sz="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5676" y="1323975"/>
            <a:ext cx="1571624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         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3975" y="1314449"/>
            <a:ext cx="1562100" cy="143827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(Законодательные, представительные органы власти)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7825" y="1127761"/>
            <a:ext cx="1285875" cy="162496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(органы исполнительной власти)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75" y="1343025"/>
            <a:ext cx="1466850" cy="14097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(Законодательные, представительные органы власти)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71651" y="29321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771650" y="4221088"/>
            <a:ext cx="91488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Новоалександровского сельского поселения  Азовского района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1762125" y="4941168"/>
            <a:ext cx="8458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algn="just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Новоалександровского сельского поселения  Азовского района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771650" y="5733256"/>
            <a:ext cx="84581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Муниципальные программы Новоалександровского сельского поселения  Азовского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75771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8981627" cy="1047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7448" y="922338"/>
            <a:ext cx="9331003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ДОХОДЫ – РАСХОДЫ = ДЕФИЦИТ (ПРОФИЦИТ)</a:t>
            </a:r>
          </a:p>
        </p:txBody>
      </p:sp>
      <p:pic>
        <p:nvPicPr>
          <p:cNvPr id="2150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2420888"/>
            <a:ext cx="1872209" cy="1446262"/>
          </a:xfrm>
          <a:prstGeom prst="rect">
            <a:avLst/>
          </a:prstGeom>
          <a:noFill/>
        </p:spPr>
      </p:pic>
      <p:pic>
        <p:nvPicPr>
          <p:cNvPr id="2150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2105025"/>
            <a:ext cx="1152128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57700" y="196215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2125" y="38957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7490" y="4381500"/>
            <a:ext cx="3816424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&gt; доходы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ДЕФИЦИТ</a:t>
            </a:r>
          </a:p>
        </p:txBody>
      </p:sp>
      <p:pic>
        <p:nvPicPr>
          <p:cNvPr id="1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525" y="2171700"/>
            <a:ext cx="1177926" cy="952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448675" y="19526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5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1" y="2600325"/>
            <a:ext cx="1942212" cy="15621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181975" y="37242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0017" y="4362450"/>
            <a:ext cx="388843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&gt; расходы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7489" y="5000626"/>
            <a:ext cx="3816424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в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0017" y="4991101"/>
            <a:ext cx="3999360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24" y="2270332"/>
            <a:ext cx="2136627" cy="223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14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794863"/>
            <a:ext cx="5730047" cy="2778153"/>
          </a:xfrm>
          <a:prstGeom prst="rect">
            <a:avLst/>
          </a:prstGeom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 rot="10800000" flipV="1">
            <a:off x="8153640" y="4357890"/>
            <a:ext cx="19748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08392"/>
              </p:ext>
            </p:extLst>
          </p:nvPr>
        </p:nvGraphicFramePr>
        <p:xfrm>
          <a:off x="335360" y="4661672"/>
          <a:ext cx="11305255" cy="20603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(ожидаемое)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29136,2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23062,9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23298,5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22934,4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23307,7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23489,6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27513,4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23298,5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22934,4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23307,7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+5646,6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-4450,5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9376" y="3429000"/>
            <a:ext cx="11305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Новоалександровского сельского поселения – это денежный фонд поселения, предназначенный для финансового обеспечения его задач и функций, другими словами, план доходов и расходов на очередной финансовый год и плановый период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0" y="3"/>
            <a:ext cx="9144000" cy="946601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00135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27702"/>
              </p:ext>
            </p:extLst>
          </p:nvPr>
        </p:nvGraphicFramePr>
        <p:xfrm>
          <a:off x="191345" y="1188414"/>
          <a:ext cx="11521280" cy="461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056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73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предприятий и организаций,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41967,2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47682,7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56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97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наемных работников,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385" y="0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Новоалександровского сельского поселения на 2024-2026 г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9722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24386</TotalTime>
  <Words>1774</Words>
  <Application>Microsoft Office PowerPoint</Application>
  <PresentationFormat>Широкоэкранный</PresentationFormat>
  <Paragraphs>398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Проект решения о бюджете  на 2024 год и плановый период  2025 и 2026 годов  Бюджет для граждан </vt:lpstr>
      <vt:lpstr>Что такое «Бюджет для граждан»?</vt:lpstr>
      <vt:lpstr>Принцип прозрачности (открытости) бюджетной системы Российской Федерации означает:</vt:lpstr>
      <vt:lpstr>Основные понятия</vt:lpstr>
      <vt:lpstr>Ведомственная структура расходов бюджета и бюджетная классификация</vt:lpstr>
      <vt:lpstr>Бюджетный процесс – ежегодное формирование и исполнение бюджета</vt:lpstr>
      <vt:lpstr>Основные характеристики бюджетов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Дефицит бюджета Новоалександровского сельского поселения Азовского района</vt:lpstr>
      <vt:lpstr>Участие граждан в общественном обсуждении бюджета</vt:lpstr>
      <vt:lpstr>Участие граждан в публичных слушаниях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Скокленев</dc:creator>
  <cp:lastModifiedBy>pc3</cp:lastModifiedBy>
  <cp:revision>2143</cp:revision>
  <cp:lastPrinted>2021-01-11T06:56:06Z</cp:lastPrinted>
  <dcterms:created xsi:type="dcterms:W3CDTF">2012-12-13T23:26:48Z</dcterms:created>
  <dcterms:modified xsi:type="dcterms:W3CDTF">2024-01-24T10:00:29Z</dcterms:modified>
</cp:coreProperties>
</file>