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6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718" r:id="rId3"/>
    <p:sldMasterId id="2147483720" r:id="rId4"/>
  </p:sldMasterIdLst>
  <p:notesMasterIdLst>
    <p:notesMasterId r:id="rId40"/>
  </p:notesMasterIdLst>
  <p:handoutMasterIdLst>
    <p:handoutMasterId r:id="rId41"/>
  </p:handoutMasterIdLst>
  <p:sldIdLst>
    <p:sldId id="537" r:id="rId5"/>
    <p:sldId id="552" r:id="rId6"/>
    <p:sldId id="538" r:id="rId7"/>
    <p:sldId id="539" r:id="rId8"/>
    <p:sldId id="540" r:id="rId9"/>
    <p:sldId id="554" r:id="rId10"/>
    <p:sldId id="542" r:id="rId11"/>
    <p:sldId id="452" r:id="rId12"/>
    <p:sldId id="543" r:id="rId13"/>
    <p:sldId id="525" r:id="rId14"/>
    <p:sldId id="491" r:id="rId15"/>
    <p:sldId id="544" r:id="rId16"/>
    <p:sldId id="546" r:id="rId17"/>
    <p:sldId id="547" r:id="rId18"/>
    <p:sldId id="548" r:id="rId19"/>
    <p:sldId id="492" r:id="rId20"/>
    <p:sldId id="503" r:id="rId21"/>
    <p:sldId id="532" r:id="rId22"/>
    <p:sldId id="504" r:id="rId23"/>
    <p:sldId id="506" r:id="rId24"/>
    <p:sldId id="507" r:id="rId25"/>
    <p:sldId id="536" r:id="rId26"/>
    <p:sldId id="514" r:id="rId27"/>
    <p:sldId id="497" r:id="rId28"/>
    <p:sldId id="515" r:id="rId29"/>
    <p:sldId id="516" r:id="rId30"/>
    <p:sldId id="517" r:id="rId31"/>
    <p:sldId id="518" r:id="rId32"/>
    <p:sldId id="519" r:id="rId33"/>
    <p:sldId id="520" r:id="rId34"/>
    <p:sldId id="521" r:id="rId35"/>
    <p:sldId id="522" r:id="rId36"/>
    <p:sldId id="523" r:id="rId37"/>
    <p:sldId id="498" r:id="rId38"/>
    <p:sldId id="551" r:id="rId3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33CC33"/>
    <a:srgbClr val="66CCFF"/>
    <a:srgbClr val="333399"/>
    <a:srgbClr val="666699"/>
    <a:srgbClr val="336699"/>
    <a:srgbClr val="0066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9312" autoAdjust="0"/>
  </p:normalViewPr>
  <p:slideViewPr>
    <p:cSldViewPr>
      <p:cViewPr>
        <p:scale>
          <a:sx n="66" d="100"/>
          <a:sy n="66" d="100"/>
        </p:scale>
        <p:origin x="-129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30"/>
    </p:cViewPr>
  </p:sorter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image" Target="../media/image13.jpeg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image" Target="../media/image14.jpeg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image" Target="../media/image15.jpeg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image" Target="../media/image16.jpeg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image" Target="../media/image17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FF"/>
            </a:solidFill>
            <a:ln w="25401">
              <a:noFill/>
            </a:ln>
          </c:spPr>
          <c:invertIfNegative val="0"/>
          <c:dLbls>
            <c:numFmt formatCode="#,##0" sourceLinked="0"/>
            <c:spPr>
              <a:noFill/>
              <a:ln w="25401">
                <a:noFill/>
              </a:ln>
            </c:spPr>
            <c:txPr>
              <a:bodyPr rot="-282000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0.00</c:formatCode>
                <c:ptCount val="4"/>
                <c:pt idx="0">
                  <c:v>12415.2</c:v>
                </c:pt>
                <c:pt idx="1">
                  <c:v>13600.1</c:v>
                </c:pt>
                <c:pt idx="2">
                  <c:v>12024.3</c:v>
                </c:pt>
                <c:pt idx="3">
                  <c:v>12786.4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66CC"/>
            </a:solidFill>
            <a:ln w="25401">
              <a:noFill/>
            </a:ln>
          </c:spPr>
          <c:invertIfNegative val="0"/>
          <c:dLbls>
            <c:dLbl>
              <c:idx val="0"/>
              <c:layout>
                <c:manualLayout>
                  <c:x val="-0.10535990747635419"/>
                  <c:y val="-0.15126237435122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542525494172394E-2"/>
                  <c:y val="-0.16088739977423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534667321514406E-2"/>
                  <c:y val="-0.17175668093529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2568428946381709E-2"/>
                  <c:y val="-0.121761913467782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5401">
                <a:noFill/>
              </a:ln>
            </c:spPr>
            <c:txPr>
              <a:bodyPr rot="-246000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Sheet1!$B$3:$E$3</c:f>
              <c:numCache>
                <c:formatCode>0.00</c:formatCode>
                <c:ptCount val="4"/>
                <c:pt idx="0">
                  <c:v>400.4</c:v>
                </c:pt>
                <c:pt idx="1">
                  <c:v>422.6</c:v>
                </c:pt>
                <c:pt idx="2">
                  <c:v>428.9</c:v>
                </c:pt>
                <c:pt idx="3">
                  <c:v>435.4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122795136"/>
        <c:axId val="144500992"/>
        <c:axId val="0"/>
      </c:bar3DChart>
      <c:catAx>
        <c:axId val="12279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450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5009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2279513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412698412698413"/>
          <c:y val="0.22062350119904076"/>
          <c:w val="0.25873015873015875"/>
          <c:h val="0.45563549160671463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3846153846154"/>
          <c:y val="8.4367245657568243E-2"/>
          <c:w val="0.51846153846153842"/>
          <c:h val="0.83622828784119108"/>
        </c:manualLayout>
      </c:layout>
      <c:pieChart>
        <c:varyColors val="1"/>
        <c:ser>
          <c:idx val="1"/>
          <c:order val="0"/>
          <c:tx>
            <c:strRef>
              <c:f>Sheet1!$A$3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3"/>
            <c:bubble3D val="0"/>
            <c:spPr>
              <a:solidFill>
                <a:srgbClr val="3333CC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6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Нац.оборона и нац.безопасность и правоохранительная деятельность</c:v>
                </c:pt>
                <c:pt idx="2">
                  <c:v>культура</c:v>
                </c:pt>
                <c:pt idx="3">
                  <c:v>соц.политика</c:v>
                </c:pt>
                <c:pt idx="4">
                  <c:v>Физическая культура и спорт</c:v>
                </c:pt>
                <c:pt idx="5">
                  <c:v>ЖКХ</c:v>
                </c:pt>
                <c:pt idx="6">
                  <c:v>Нац.экономика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7910.2</c:v>
                </c:pt>
                <c:pt idx="1">
                  <c:v>212.3</c:v>
                </c:pt>
                <c:pt idx="2">
                  <c:v>4385.6000000000004</c:v>
                </c:pt>
                <c:pt idx="3">
                  <c:v>109.5</c:v>
                </c:pt>
                <c:pt idx="4">
                  <c:v>150</c:v>
                </c:pt>
                <c:pt idx="5">
                  <c:v>1848.8</c:v>
                </c:pt>
                <c:pt idx="6">
                  <c:v>2083.9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000000" mc:Ignorable="a14" a14:legacySpreadsheetColorIndex="9">
                <a:gamma/>
                <a:shade val="46275"/>
                <a:invGamma/>
              </a:srgbClr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/>
            </a:gs>
          </a:gsLst>
          <a:lin ang="18900000" scaled="1"/>
        </a:gradFill>
        <a:ln w="12700">
          <a:solidFill>
            <a:srgbClr val="00000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000000" mc:Ignorable="a14" a14:legacySpreadsheetColorIndex="9">
                <a:gamma/>
                <a:shade val="46275"/>
                <a:invGamma/>
              </a:srgbClr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/>
            </a:gs>
          </a:gsLst>
          <a:lin ang="18900000" scaled="1"/>
        </a:gradFill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FF00FF"/>
            </a:solidFill>
            <a:ln w="1552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4576955033452488E-2"/>
                  <c:y val="-4.9457239472822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838249078444375E-4"/>
                  <c:y val="-6.2021116775952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028660789007197E-2"/>
                  <c:y val="-7.2462858466217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18073613567889E-2"/>
                  <c:y val="-6.2017915854465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1052">
                <a:noFill/>
              </a:ln>
            </c:spPr>
            <c:txPr>
              <a:bodyPr/>
              <a:lstStyle/>
              <a:p>
                <a:pPr>
                  <a:defRPr sz="195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7719.1</c:v>
                </c:pt>
                <c:pt idx="1">
                  <c:v>7222.9</c:v>
                </c:pt>
                <c:pt idx="2">
                  <c:v>6710.2</c:v>
                </c:pt>
                <c:pt idx="3">
                  <c:v>6986.7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2437120"/>
        <c:axId val="152439808"/>
        <c:axId val="0"/>
      </c:bar3DChart>
      <c:catAx>
        <c:axId val="15243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0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243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243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2437120"/>
        <c:crosses val="autoZero"/>
        <c:crossBetween val="between"/>
      </c:valAx>
      <c:spPr>
        <a:noFill/>
        <a:ln w="3105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ЖКХ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tile tx="0" ty="0" sx="100000" sy="100000" flip="none" algn="tl"/>
            </a:blipFill>
            <a:ln w="1472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2682354943910268E-2"/>
                  <c:y val="-4.8948052595635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482553919806919E-2"/>
                  <c:y val="-6.1618727843158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937444502757673E-2"/>
                  <c:y val="-6.895841654545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294071907422056E-2"/>
                  <c:y val="-5.936609040636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46">
                <a:noFill/>
              </a:ln>
            </c:spPr>
            <c:txPr>
              <a:bodyPr/>
              <a:lstStyle/>
              <a:p>
                <a:pPr>
                  <a:defRPr sz="185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2986.8</c:v>
                </c:pt>
                <c:pt idx="1">
                  <c:v>1848.8</c:v>
                </c:pt>
                <c:pt idx="2">
                  <c:v>1386.6</c:v>
                </c:pt>
                <c:pt idx="3">
                  <c:v>1862.8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2472576"/>
        <c:axId val="152573824"/>
        <c:axId val="0"/>
      </c:bar3DChart>
      <c:catAx>
        <c:axId val="15247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2573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2573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2472576"/>
        <c:crosses val="autoZero"/>
        <c:crossBetween val="between"/>
      </c:valAx>
      <c:spPr>
        <a:noFill/>
        <a:ln w="294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7707455714472635E-2"/>
                  <c:y val="-4.58921795480036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2914280389970972E-3"/>
                  <c:y val="-6.08022378126350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0.1456039960549175"/>
                  <c:y val="6.7146282973621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46">
                <a:noFill/>
              </a:ln>
            </c:spPr>
            <c:txPr>
              <a:bodyPr/>
              <a:lstStyle/>
              <a:p>
                <a:pPr>
                  <a:defRPr sz="185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173.3</c:v>
                </c:pt>
                <c:pt idx="1">
                  <c:v>173.3</c:v>
                </c:pt>
                <c:pt idx="2">
                  <c:v>173.3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3171456"/>
        <c:axId val="153178496"/>
        <c:axId val="0"/>
      </c:bar3DChart>
      <c:catAx>
        <c:axId val="15317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317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178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3171456"/>
        <c:crosses val="autoZero"/>
        <c:crossBetween val="between"/>
      </c:valAx>
      <c:spPr>
        <a:noFill/>
        <a:ln w="294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нац.без.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tile tx="0" ty="0" sx="100000" sy="100000" flip="none" algn="tl"/>
            </a:blipFill>
            <a:ln w="1403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9683711227560906E-2"/>
                  <c:y val="-7.8943470684100792E-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988436547232704E-2"/>
                  <c:y val="-6.1710038641518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532358279020911E-2"/>
                  <c:y val="-7.0020631076041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989537721253934E-2"/>
                  <c:y val="-6.042830493695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8077">
                <a:noFill/>
              </a:ln>
            </c:spPr>
            <c:txPr>
              <a:bodyPr/>
              <a:lstStyle/>
              <a:p>
                <a:pPr>
                  <a:defRPr sz="176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169.5</c:v>
                </c:pt>
                <c:pt idx="1">
                  <c:v>39</c:v>
                </c:pt>
                <c:pt idx="2">
                  <c:v>39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2839296"/>
        <c:axId val="153197952"/>
        <c:axId val="0"/>
      </c:bar3DChart>
      <c:catAx>
        <c:axId val="15283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5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319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197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2839296"/>
        <c:crosses val="autoZero"/>
        <c:crossBetween val="between"/>
      </c:valAx>
      <c:spPr>
        <a:noFill/>
        <a:ln w="280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Нац.экономика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tile tx="0" ty="0" sx="100000" sy="100000" flip="none" algn="tl"/>
            </a:blipFill>
            <a:ln w="1314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945674404335821E-2"/>
                  <c:y val="-4.0107339751000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588503141652735E-2"/>
                  <c:y val="-5.7621292468149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129844564883898E-2"/>
                  <c:y val="-6.7213618607237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784700207928554E-2"/>
                  <c:y val="-5.7621292468149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293">
                <a:noFill/>
              </a:ln>
            </c:spPr>
            <c:txPr>
              <a:bodyPr/>
              <a:lstStyle/>
              <a:p>
                <a:pPr>
                  <a:defRPr sz="165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2137.6</c:v>
                </c:pt>
                <c:pt idx="1">
                  <c:v>2083.9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2868736"/>
        <c:axId val="153133824"/>
        <c:axId val="0"/>
      </c:bar3DChart>
      <c:catAx>
        <c:axId val="15286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6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3133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133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2868736"/>
        <c:crosses val="autoZero"/>
        <c:crossBetween val="between"/>
      </c:valAx>
      <c:spPr>
        <a:noFill/>
        <a:ln w="262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tile tx="0" ty="0" sx="100000" sy="100000" flip="none" algn="tl"/>
            </a:blipFill>
            <a:ln w="13801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99FF"/>
              </a:solidFill>
              <a:ln w="13801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CC99FF"/>
              </a:solidFill>
              <a:ln w="13801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CC99FF"/>
              </a:solidFill>
              <a:ln w="13801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CC99FF"/>
              </a:solidFill>
              <a:ln w="13801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6.1952120062662076E-2"/>
                  <c:y val="-4.6064519389583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061876488739866E-2"/>
                  <c:y val="-6.043399888704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677342273963394E-2"/>
                  <c:y val="-6.8874356188971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132936829498264E-2"/>
                  <c:y val="-5.9282030049883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602">
                <a:noFill/>
              </a:ln>
            </c:spPr>
            <c:txPr>
              <a:bodyPr/>
              <a:lstStyle/>
              <a:p>
                <a:pPr>
                  <a:defRPr sz="173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4166.8999999999996</c:v>
                </c:pt>
                <c:pt idx="1">
                  <c:v>4385.6000000000004</c:v>
                </c:pt>
                <c:pt idx="2">
                  <c:v>4368.1000000000004</c:v>
                </c:pt>
                <c:pt idx="3">
                  <c:v>4329.5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3043328"/>
        <c:axId val="153047808"/>
        <c:axId val="0"/>
      </c:bar3DChart>
      <c:catAx>
        <c:axId val="15304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5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304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047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3043328"/>
        <c:crosses val="autoZero"/>
        <c:crossBetween val="between"/>
      </c:valAx>
      <c:spPr>
        <a:noFill/>
        <a:ln w="276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образ.</c:v>
                </c:pt>
              </c:strCache>
            </c:strRef>
          </c:tx>
          <c:spPr>
            <a:solidFill>
              <a:srgbClr val="FFFF00"/>
            </a:solidFill>
            <a:ln w="1314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5.9385133676472267E-2"/>
                  <c:y val="-2.541098841762901E-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415948006499212E-2"/>
                  <c:y val="-5.8134908422493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02399700037419E-2"/>
                  <c:y val="-6.7727234561582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957255343082079E-2"/>
                  <c:y val="-5.8134908422493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293">
                <a:noFill/>
              </a:ln>
            </c:spPr>
            <c:txPr>
              <a:bodyPr/>
              <a:lstStyle/>
              <a:p>
                <a:pPr>
                  <a:defRPr sz="165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</c:v>
                </c:pt>
                <c:pt idx="1">
                  <c:v>30</c:v>
                </c:pt>
                <c:pt idx="2">
                  <c:v>20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3088384"/>
        <c:axId val="153091072"/>
        <c:axId val="0"/>
      </c:bar3DChart>
      <c:catAx>
        <c:axId val="15308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6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3091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091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3088384"/>
        <c:crosses val="autoZero"/>
        <c:crossBetween val="between"/>
      </c:valAx>
      <c:spPr>
        <a:noFill/>
        <a:ln w="262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00FF"/>
            </a:solidFill>
            <a:ln w="1472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6224128221635165E-2"/>
                  <c:y val="0.161764416517357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06163945258916E-2"/>
                  <c:y val="0.19184652278177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759162260264232E-2"/>
                  <c:y val="-7.061074697801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08828273686493E-2"/>
                  <c:y val="-6.1018420838923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46">
                <a:noFill/>
              </a:ln>
            </c:spPr>
            <c:txPr>
              <a:bodyPr/>
              <a:lstStyle/>
              <a:p>
                <a:pPr>
                  <a:defRPr sz="185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110</c:v>
                </c:pt>
                <c:pt idx="1">
                  <c:v>109.5</c:v>
                </c:pt>
                <c:pt idx="2">
                  <c:v>109.5</c:v>
                </c:pt>
                <c:pt idx="3">
                  <c:v>109.5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3610880"/>
        <c:axId val="153441792"/>
        <c:axId val="0"/>
      </c:bar3DChart>
      <c:catAx>
        <c:axId val="15361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3441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441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3610880"/>
        <c:crosses val="autoZero"/>
        <c:crossBetween val="between"/>
      </c:valAx>
      <c:spPr>
        <a:noFill/>
        <a:ln w="294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tile tx="0" ty="0" sx="100000" sy="100000" flip="none" algn="tl"/>
            </a:blipFill>
            <a:ln w="1472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3042005754018201E-2"/>
                  <c:y val="-4.805585933732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541201595754158E-3"/>
                  <c:y val="-6.1679503344449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38385830472234E-2"/>
                  <c:y val="-7.0411704040369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88817618681985E-2"/>
                  <c:y val="-6.0819377901280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46">
                <a:noFill/>
              </a:ln>
            </c:spPr>
            <c:txPr>
              <a:bodyPr/>
              <a:lstStyle/>
              <a:p>
                <a:pPr>
                  <a:defRPr sz="185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50</c:v>
                </c:pt>
                <c:pt idx="1">
                  <c:v>150</c:v>
                </c:pt>
                <c:pt idx="2">
                  <c:v>50</c:v>
                </c:pt>
                <c:pt idx="3">
                  <c:v>150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3482368"/>
        <c:axId val="153485312"/>
        <c:axId val="0"/>
      </c:bar3DChart>
      <c:catAx>
        <c:axId val="15348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3485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485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3482368"/>
        <c:crosses val="autoZero"/>
        <c:crossBetween val="between"/>
      </c:valAx>
      <c:spPr>
        <a:noFill/>
        <a:ln w="294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9855222337125"/>
          <c:y val="7.796610169491526E-2"/>
          <c:w val="0.51706308169596693"/>
          <c:h val="0.8474576271186440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EF194"/>
            </a:solidFill>
            <a:ln w="5712">
              <a:solidFill>
                <a:srgbClr val="000000"/>
              </a:solidFill>
              <a:prstDash val="solid"/>
            </a:ln>
          </c:spPr>
          <c:explosion val="11"/>
          <c:dPt>
            <c:idx val="0"/>
            <c:bubble3D val="0"/>
            <c:explosion val="49"/>
            <c:spPr>
              <a:solidFill>
                <a:schemeClr val="accent2">
                  <a:lumMod val="75000"/>
                </a:schemeClr>
              </a:solidFill>
              <a:ln w="5712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5712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explosion val="30"/>
          </c:dPt>
          <c:dPt>
            <c:idx val="3"/>
            <c:bubble3D val="0"/>
            <c:explosion val="12"/>
            <c:spPr>
              <a:solidFill>
                <a:srgbClr val="92D050"/>
              </a:solidFill>
              <a:ln w="571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numFmt formatCode="0%" sourceLinked="0"/>
              <c:spPr>
                <a:noFill/>
                <a:ln w="11425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456071860911389E-2"/>
                  <c:y val="-4.3565528818623626E-2"/>
                </c:manualLayout>
              </c:layout>
              <c:numFmt formatCode="0%" sourceLinked="0"/>
              <c:spPr>
                <a:noFill/>
                <a:ln w="11425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2477096039378448E-3"/>
                  <c:y val="5.9243487653416001E-4"/>
                </c:manualLayout>
              </c:layout>
              <c:numFmt formatCode="0%" sourceLinked="0"/>
              <c:spPr>
                <a:noFill/>
                <a:ln w="11425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0292299113302424E-2"/>
                  <c:y val="1.9788519849112427E-2"/>
                </c:manualLayout>
              </c:layout>
              <c:numFmt formatCode="0%" sourceLinked="0"/>
              <c:spPr>
                <a:noFill/>
                <a:ln w="11425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28128231644260598"/>
                  <c:y val="6.6101694915254236E-2"/>
                </c:manualLayout>
              </c:layout>
              <c:numFmt formatCode="0%" sourceLinked="0"/>
              <c:spPr>
                <a:noFill/>
                <a:ln w="11425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11425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НДФЛ</c:v>
                </c:pt>
                <c:pt idx="1">
                  <c:v>земельный налог, налог на имущество</c:v>
                </c:pt>
                <c:pt idx="2">
                  <c:v>прочие налоговые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3835.7</c:v>
                </c:pt>
                <c:pt idx="1">
                  <c:v>9581.1</c:v>
                </c:pt>
                <c:pt idx="2">
                  <c:v>183.3</c:v>
                </c:pt>
                <c:pt idx="3">
                  <c:v>422.6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11425">
          <a:noFill/>
        </a:ln>
      </c:spPr>
    </c:plotArea>
    <c:plotVisOnly val="1"/>
    <c:dispBlanksAs val="zero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FFFFFF" mc:Ignorable="a14" a14:legacySpreadsheetColorIndex="30">
            <a:gamma/>
            <a:tint val="20000"/>
            <a:invGamma/>
          </a:srgbClr>
        </a:gs>
        <a:gs pos="100000">
          <a:srgbClr xmlns:mc="http://schemas.openxmlformats.org/markup-compatibility/2006" xmlns:a14="http://schemas.microsoft.com/office/drawing/2010/main" val="0066CC" mc:Ignorable="a14" a14:legacySpreadsheetColorIndex="30"/>
        </a:gs>
      </a:gsLst>
      <a:path path="rect">
        <a:fillToRect l="50000" t="50000" r="50000" b="50000"/>
      </a:path>
    </a:gradFill>
    <a:ln>
      <a:noFill/>
    </a:ln>
  </c:spPr>
  <c:txPr>
    <a:bodyPr/>
    <a:lstStyle/>
    <a:p>
      <a:pPr>
        <a:defRPr sz="21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15101289134445E-2"/>
          <c:y val="0.26315789473684209"/>
          <c:w val="0.58195211786372003"/>
          <c:h val="0.4798761609907120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9999FF"/>
            </a:solidFill>
            <a:ln w="19636">
              <a:noFill/>
            </a:ln>
          </c:spPr>
          <c:explosion val="25"/>
          <c:dPt>
            <c:idx val="0"/>
            <c:bubble3D val="0"/>
          </c:dPt>
          <c:dPt>
            <c:idx val="1"/>
            <c:bubble3D val="0"/>
            <c:explosion val="33"/>
            <c:spPr>
              <a:solidFill>
                <a:srgbClr val="993366"/>
              </a:solidFill>
              <a:ln w="19636">
                <a:noFill/>
              </a:ln>
            </c:spPr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16637.5</c:v>
                </c:pt>
                <c:pt idx="1">
                  <c:v>887.7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9818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Lbls>
            <c:spPr>
              <a:noFill/>
              <a:ln w="19636">
                <a:noFill/>
              </a:ln>
            </c:spPr>
            <c:txPr>
              <a:bodyPr/>
              <a:lstStyle/>
              <a:p>
                <a:pPr>
                  <a:defRPr sz="77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9818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636">
                <a:noFill/>
              </a:ln>
            </c:spPr>
            <c:txPr>
              <a:bodyPr/>
              <a:lstStyle/>
              <a:p>
                <a:pPr>
                  <a:defRPr sz="77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9818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636">
                <a:noFill/>
              </a:ln>
            </c:spPr>
            <c:txPr>
              <a:bodyPr/>
              <a:lstStyle/>
              <a:p>
                <a:pPr>
                  <a:defRPr sz="77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9818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636">
                <a:noFill/>
              </a:ln>
            </c:spPr>
            <c:txPr>
              <a:bodyPr/>
              <a:lstStyle/>
              <a:p>
                <a:pPr>
                  <a:defRPr sz="77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300"/>
      </c:pieChart>
    </c:plotArea>
    <c:legend>
      <c:legendPos val="r"/>
      <c:layout>
        <c:manualLayout>
          <c:xMode val="edge"/>
          <c:yMode val="edge"/>
          <c:x val="0.15469613259668508"/>
          <c:y val="0.8297213622291022"/>
          <c:w val="0.25230074928148422"/>
          <c:h val="0.17027871209190715"/>
        </c:manualLayout>
      </c:layout>
      <c:overlay val="0"/>
      <c:spPr>
        <a:solidFill>
          <a:srgbClr val="FFFFFF"/>
        </a:solidFill>
        <a:ln w="2455">
          <a:solidFill>
            <a:srgbClr val="000000"/>
          </a:solidFill>
          <a:prstDash val="solid"/>
        </a:ln>
      </c:spPr>
      <c:txPr>
        <a:bodyPr/>
        <a:lstStyle/>
        <a:p>
          <a:pPr>
            <a:defRPr sz="993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000080" mc:Ignorable="a14" a14:legacySpreadsheetColorIndex="32"/>
        </a:gs>
        <a:gs pos="100000">
          <a:srgbClr xmlns:mc="http://schemas.openxmlformats.org/markup-compatibility/2006" xmlns:a14="http://schemas.microsoft.com/office/drawing/2010/main" val="000000" mc:Ignorable="a14" a14:legacySpreadsheetColorIndex="32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773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15101289134445E-2"/>
          <c:y val="0.26315789473684209"/>
          <c:w val="0.58195211786372003"/>
          <c:h val="0.4798761609907120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9999FF"/>
            </a:solidFill>
            <a:ln w="21313">
              <a:noFill/>
            </a:ln>
          </c:spPr>
          <c:explosion val="25"/>
          <c:dPt>
            <c:idx val="0"/>
            <c:bubble3D val="0"/>
          </c:dPt>
          <c:dPt>
            <c:idx val="1"/>
            <c:bubble3D val="0"/>
            <c:explosion val="36"/>
            <c:spPr>
              <a:solidFill>
                <a:srgbClr val="993366"/>
              </a:solidFill>
              <a:ln w="21313">
                <a:noFill/>
              </a:ln>
            </c:spPr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16260.6</c:v>
                </c:pt>
                <c:pt idx="1">
                  <c:v>11807.6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065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Lbls>
            <c:spPr>
              <a:noFill/>
              <a:ln w="21313">
                <a:noFill/>
              </a:ln>
            </c:spPr>
            <c:txPr>
              <a:bodyPr/>
              <a:lstStyle/>
              <a:p>
                <a:pPr>
                  <a:defRPr sz="83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065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1313">
                <a:noFill/>
              </a:ln>
            </c:spPr>
            <c:txPr>
              <a:bodyPr/>
              <a:lstStyle/>
              <a:p>
                <a:pPr>
                  <a:defRPr sz="83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1065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1313">
                <a:noFill/>
              </a:ln>
            </c:spPr>
            <c:txPr>
              <a:bodyPr/>
              <a:lstStyle/>
              <a:p>
                <a:pPr>
                  <a:defRPr sz="83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1065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1313">
                <a:noFill/>
              </a:ln>
            </c:spPr>
            <c:txPr>
              <a:bodyPr/>
              <a:lstStyle/>
              <a:p>
                <a:pPr>
                  <a:defRPr sz="83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5653775322283608"/>
          <c:y val="0.8297213622291022"/>
          <c:w val="0.25031032885595184"/>
          <c:h val="0.17027876254804641"/>
        </c:manualLayout>
      </c:layout>
      <c:overlay val="0"/>
      <c:spPr>
        <a:solidFill>
          <a:srgbClr val="FFFFFF"/>
        </a:solidFill>
        <a:ln w="2664">
          <a:solidFill>
            <a:srgbClr val="000000"/>
          </a:solidFill>
          <a:prstDash val="solid"/>
        </a:ln>
      </c:spPr>
      <c:txPr>
        <a:bodyPr/>
        <a:lstStyle/>
        <a:p>
          <a:pPr>
            <a:defRPr sz="1078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000080" mc:Ignorable="a14" a14:legacySpreadsheetColorIndex="32"/>
        </a:gs>
        <a:gs pos="100000">
          <a:srgbClr xmlns:mc="http://schemas.openxmlformats.org/markup-compatibility/2006" xmlns:a14="http://schemas.microsoft.com/office/drawing/2010/main" val="000000" mc:Ignorable="a14" a14:legacySpreadsheetColorIndex="32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83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23"/>
      <c:rotY val="20"/>
      <c:depthPercent val="18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344827586206896E-2"/>
          <c:y val="4.2056074766355138E-2"/>
          <c:w val="0.97816091954022988"/>
          <c:h val="0.724299065420560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НДФЛ, тыс.руб.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FF00" mc:Ignorable="a14" a14:legacySpreadsheetColorIndex="11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11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31746">
              <a:noFill/>
            </a:ln>
          </c:spPr>
          <c:invertIfNegative val="0"/>
          <c:dLbls>
            <c:dLbl>
              <c:idx val="0"/>
              <c:layout>
                <c:manualLayout>
                  <c:x val="0.12017045990108613"/>
                  <c:y val="-0.195417821996423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30967974546323E-2"/>
                  <c:y val="-0.225207268665564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782232923173601E-2"/>
                  <c:y val="-0.21594117913763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33142079566769E-2"/>
                  <c:y val="-0.145927123792827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31746">
                <a:noFill/>
              </a:ln>
            </c:spPr>
            <c:txPr>
              <a:bodyPr/>
              <a:lstStyle/>
              <a:p>
                <a:pPr>
                  <a:defRPr sz="17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0.00</c:formatCode>
                <c:ptCount val="4"/>
                <c:pt idx="0">
                  <c:v>4088.2</c:v>
                </c:pt>
                <c:pt idx="1">
                  <c:v>3835.7</c:v>
                </c:pt>
                <c:pt idx="2">
                  <c:v>4142.3</c:v>
                </c:pt>
                <c:pt idx="3">
                  <c:v>4637.8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0"/>
        <c:gapDepth val="0"/>
        <c:shape val="box"/>
        <c:axId val="147892096"/>
        <c:axId val="147964672"/>
        <c:axId val="0"/>
      </c:bar3DChart>
      <c:catAx>
        <c:axId val="14789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1905">
            <a:noFill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7964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796467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47892096"/>
        <c:crosses val="autoZero"/>
        <c:crossBetween val="between"/>
      </c:valAx>
      <c:spPr>
        <a:noFill/>
        <a:ln w="317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5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CC99FF" mc:Ignorable="a14" a14:legacySpreadsheetColorIndex="46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6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29408">
              <a:noFill/>
            </a:ln>
          </c:spPr>
          <c:invertIfNegative val="0"/>
          <c:dLbls>
            <c:dLbl>
              <c:idx val="0"/>
              <c:layout>
                <c:manualLayout>
                  <c:x val="0.10515965057083518"/>
                  <c:y val="-2.8059903639798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367855775216595"/>
                  <c:y val="-2.765251114794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061016334619519"/>
                  <c:y val="1.311487494318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817654582314593"/>
                  <c:y val="1.2821291659263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08">
                <a:noFill/>
              </a:ln>
            </c:spPr>
            <c:txPr>
              <a:bodyPr/>
              <a:lstStyle/>
              <a:p>
                <a:pPr>
                  <a:defRPr sz="208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0.0</c:formatCode>
                <c:ptCount val="4"/>
                <c:pt idx="0">
                  <c:v>7594.2</c:v>
                </c:pt>
                <c:pt idx="1">
                  <c:v>9129</c:v>
                </c:pt>
                <c:pt idx="2">
                  <c:v>7011.4</c:v>
                </c:pt>
                <c:pt idx="3">
                  <c:v>7011.4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70"/>
        <c:shape val="box"/>
        <c:axId val="138183808"/>
        <c:axId val="138186752"/>
        <c:axId val="0"/>
      </c:bar3DChart>
      <c:catAx>
        <c:axId val="13818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8186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81867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8183808"/>
        <c:crosses val="autoZero"/>
        <c:crossBetween val="between"/>
      </c:valAx>
      <c:spPr>
        <a:noFill/>
        <a:ln w="294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FF00" mc:Ignorable="a14" a14:legacySpreadsheetColorIndex="11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11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29408">
              <a:noFill/>
            </a:ln>
          </c:spPr>
          <c:invertIfNegative val="0"/>
          <c:dLbls>
            <c:dLbl>
              <c:idx val="0"/>
              <c:layout>
                <c:manualLayout>
                  <c:x val="2.5263175968818614E-2"/>
                  <c:y val="-4.1812794713303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900779974388163E-2"/>
                  <c:y val="-4.6143197258591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245083981115766E-2"/>
                  <c:y val="-4.1655008926668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01942648542793E-2"/>
                  <c:y val="-2.6248219966930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08">
                <a:noFill/>
              </a:ln>
            </c:spPr>
            <c:txPr>
              <a:bodyPr/>
              <a:lstStyle/>
              <a:p>
                <a:pPr>
                  <a:defRPr sz="208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546.9</c:v>
                </c:pt>
                <c:pt idx="1">
                  <c:v>452.1</c:v>
                </c:pt>
                <c:pt idx="2">
                  <c:v>679.9</c:v>
                </c:pt>
                <c:pt idx="3">
                  <c:v>938.9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70"/>
        <c:shape val="box"/>
        <c:axId val="138206592"/>
        <c:axId val="138717440"/>
        <c:axId val="0"/>
      </c:bar3DChart>
      <c:catAx>
        <c:axId val="13820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8717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8717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8206592"/>
        <c:crosses val="autoZero"/>
        <c:crossBetween val="between"/>
      </c:valAx>
      <c:spPr>
        <a:noFill/>
        <a:ln w="294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FFC000" mc:Ignorable="a14" a14:legacySpreadsheetColorIndex="24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24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22962">
              <a:noFill/>
            </a:ln>
          </c:spPr>
          <c:invertIfNegative val="0"/>
          <c:dLbls>
            <c:dLbl>
              <c:idx val="0"/>
              <c:layout>
                <c:manualLayout>
                  <c:x val="-6.5977401171783655E-3"/>
                  <c:y val="2.1074179727686992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484838654506945E-2"/>
                  <c:y val="-4.091529098367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60175872176562E-3"/>
                  <c:y val="-1.1691025300345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265688021285874E-3"/>
                  <c:y val="-4.58622956322289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2962">
                <a:noFill/>
              </a:ln>
            </c:spPr>
            <c:txPr>
              <a:bodyPr/>
              <a:lstStyle/>
              <a:p>
                <a:pPr>
                  <a:defRPr sz="162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100.1</c:v>
                </c:pt>
                <c:pt idx="1">
                  <c:v>137</c:v>
                </c:pt>
                <c:pt idx="2">
                  <c:v>142.5</c:v>
                </c:pt>
                <c:pt idx="3">
                  <c:v>148.19999999999999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8307456"/>
        <c:axId val="138326784"/>
        <c:axId val="0"/>
      </c:bar3DChart>
      <c:catAx>
        <c:axId val="13830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8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2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8326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8326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8307456"/>
        <c:crosses val="autoZero"/>
        <c:crossBetween val="between"/>
      </c:valAx>
      <c:spPr>
        <a:noFill/>
        <a:ln w="2296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1354705274046E-3"/>
          <c:y val="1.5254237288135594E-2"/>
          <c:w val="0.98035160289555323"/>
          <c:h val="0.854237288135593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66CC" mc:Ignorable="a14" a14:legacySpreadsheetColorIndex="30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3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6251">
              <a:noFill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66CC" mc:Ignorable="a14" a14:legacySpreadsheetColorIndex="30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30">
                      <a:gamma/>
                      <a:shade val="46275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16251">
                <a:noFill/>
              </a:ln>
            </c:spPr>
          </c:dPt>
          <c:dLbls>
            <c:dLbl>
              <c:idx val="0"/>
              <c:layout>
                <c:manualLayout>
                  <c:x val="0.15835155021458555"/>
                  <c:y val="-3.0597436324261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70535010389381E-2"/>
                  <c:y val="-0.10479553292556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576445204267337E-3"/>
                  <c:y val="-9.0834605602234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904825817227394E-2"/>
                  <c:y val="-2.90966855355252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6251">
                <a:noFill/>
              </a:ln>
            </c:spPr>
            <c:txPr>
              <a:bodyPr/>
              <a:lstStyle/>
              <a:p>
                <a:pPr>
                  <a:defRPr sz="163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81.7</c:v>
                </c:pt>
                <c:pt idx="1">
                  <c:v>46.3</c:v>
                </c:pt>
                <c:pt idx="2">
                  <c:v>48.2</c:v>
                </c:pt>
                <c:pt idx="3">
                  <c:v>50.1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7912704"/>
        <c:axId val="137915776"/>
        <c:axId val="0"/>
      </c:bar3DChart>
      <c:catAx>
        <c:axId val="13791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03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3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7915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915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7912704"/>
        <c:crosses val="autoZero"/>
        <c:crossBetween val="between"/>
      </c:valAx>
      <c:spPr>
        <a:noFill/>
        <a:ln w="1625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3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1354705274046E-3"/>
          <c:y val="1.5254237288135594E-2"/>
          <c:w val="0.98035160289555323"/>
          <c:h val="0.8542372881355931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800080" mc:Ignorable="a14" a14:legacySpreadsheetColorIndex="20"/>
                </a:gs>
                <a:gs pos="100000">
                  <a:srgbClr xmlns:mc="http://schemas.openxmlformats.org/markup-compatibility/2006" xmlns:a14="http://schemas.microsoft.com/office/drawing/2010/main" val="FEFEFE" mc:Ignorable="a14" a14:legacySpreadsheetColorIndex="20">
                    <a:gamma/>
                    <a:tint val="50588"/>
                    <a:invGamma/>
                  </a:srgbClr>
                </a:gs>
              </a:gsLst>
              <a:path path="rect">
                <a:fillToRect r="100000" b="100000"/>
              </a:path>
            </a:gradFill>
            <a:ln w="10724">
              <a:noFill/>
            </a:ln>
          </c:spPr>
          <c:invertIfNegative val="0"/>
          <c:dLbls>
            <c:dLbl>
              <c:idx val="0"/>
              <c:layout>
                <c:manualLayout>
                  <c:x val="2.5507342756940998E-2"/>
                  <c:y val="-7.1238805073029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49415874726554E-2"/>
                  <c:y val="-6.500099051504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32750626431378E-2"/>
                  <c:y val="-6.330607526080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34285825669096E-3"/>
                  <c:y val="-6.66959057692800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0724">
                <a:noFill/>
              </a:ln>
            </c:spPr>
            <c:txPr>
              <a:bodyPr/>
              <a:lstStyle/>
              <a:p>
                <a:pPr>
                  <a:defRPr sz="107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313.60000000000002</c:v>
                </c:pt>
                <c:pt idx="1">
                  <c:v>326.3</c:v>
                </c:pt>
                <c:pt idx="2">
                  <c:v>328.7</c:v>
                </c:pt>
                <c:pt idx="3">
                  <c:v>137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7935872"/>
        <c:axId val="137992064"/>
        <c:axId val="0"/>
      </c:bar3DChart>
      <c:catAx>
        <c:axId val="13793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34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7992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9920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7935872"/>
        <c:crosses val="autoZero"/>
        <c:crossBetween val="between"/>
      </c:valAx>
      <c:spPr>
        <a:noFill/>
        <a:ln w="1072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7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000000" mc:Ignorable="a14" a14:legacySpreadsheetColorIndex="9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ln w="12700">
          <a:solidFill>
            <a:srgbClr val="00000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000000" mc:Ignorable="a14" a14:legacySpreadsheetColorIndex="9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Объем расходов</c:v>
                </c:pt>
              </c:strCache>
            </c:strRef>
          </c:tx>
          <c:spPr>
            <a:solidFill>
              <a:srgbClr val="99CC00"/>
            </a:solidFill>
            <a:ln w="1552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4153958919813749E-2"/>
                  <c:y val="-3.8409193227704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932628948507394E-3"/>
                  <c:y val="-6.12168661728010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18440,7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78665426537006E-2"/>
                  <c:y val="-7.05308943207720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ru-RU" dirty="0" smtClean="0"/>
                      <a:t>546,9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687101684432656E-2"/>
                  <c:y val="-6.14125433630449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4629,7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1052">
                <a:noFill/>
              </a:ln>
            </c:spPr>
            <c:txPr>
              <a:bodyPr/>
              <a:lstStyle/>
              <a:p>
                <a:pPr>
                  <a:defRPr sz="195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17525.2</c:v>
                </c:pt>
                <c:pt idx="1">
                  <c:v>16730.3</c:v>
                </c:pt>
                <c:pt idx="2">
                  <c:v>13381</c:v>
                </c:pt>
                <c:pt idx="3">
                  <c:v>13729.7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8504832"/>
        <c:axId val="138540544"/>
        <c:axId val="0"/>
      </c:bar3DChart>
      <c:catAx>
        <c:axId val="13850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0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854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8540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8504832"/>
        <c:crosses val="autoZero"/>
        <c:crossBetween val="between"/>
      </c:valAx>
      <c:spPr>
        <a:noFill/>
        <a:ln w="3105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3452C-5024-4EF6-81EB-7A06CC8C5590}" type="doc">
      <dgm:prSet loTypeId="urn:microsoft.com/office/officeart/2005/8/layout/orgChart1" loCatId="hierarchy" qsTypeId="urn:microsoft.com/office/officeart/2005/8/quickstyle/simple1#2" qsCatId="simple" csTypeId="urn:microsoft.com/office/officeart/2005/8/colors/accent1_2#2" csCatId="accent1" phldr="1"/>
      <dgm:spPr/>
    </dgm:pt>
    <dgm:pt modelId="{7C68B4B4-A9D8-45E3-BC52-F537DB8D7B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Неналоговые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доходы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поселения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009E9B4-2CE7-40F2-9DD4-15349DDC95CD}" type="parTrans" cxnId="{2FCFC11A-0AF7-49B4-B76A-C6AD0B55A4DD}">
      <dgm:prSet/>
      <dgm:spPr/>
    </dgm:pt>
    <dgm:pt modelId="{E5A9E1EF-6246-4C72-AA5F-8193A124DBF4}" type="sibTrans" cxnId="{2FCFC11A-0AF7-49B4-B76A-C6AD0B55A4DD}">
      <dgm:prSet/>
      <dgm:spPr/>
    </dgm:pt>
    <dgm:pt modelId="{30CC16A2-3580-41E0-B60E-23E0723266A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Доходы от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Использования имущества, находящегося в государственной и муниципальной собственности</a:t>
          </a:r>
        </a:p>
      </dgm:t>
    </dgm:pt>
    <dgm:pt modelId="{A05F588A-C297-4947-B0DA-1C309D153586}" type="parTrans" cxnId="{BA87A454-9221-45F1-9697-993D7B941A4D}">
      <dgm:prSet/>
      <dgm:spPr/>
    </dgm:pt>
    <dgm:pt modelId="{6ED1C724-DA74-40C6-AEA3-CEAF601B3C92}" type="sibTrans" cxnId="{BA87A454-9221-45F1-9697-993D7B941A4D}">
      <dgm:prSet/>
      <dgm:spPr/>
    </dgm:pt>
    <dgm:pt modelId="{66693BFA-FD81-472F-988E-253D53E4F3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Штрафы, санкции, возмещение ущерба</a:t>
          </a:r>
        </a:p>
      </dgm:t>
    </dgm:pt>
    <dgm:pt modelId="{FBA26286-9D00-4C39-A4B7-453400F23175}" type="parTrans" cxnId="{1690260D-63BA-4B73-B3BC-7275E82575B8}">
      <dgm:prSet/>
      <dgm:spPr/>
    </dgm:pt>
    <dgm:pt modelId="{ED2DAFA6-7D9A-4B56-A224-BFD0A41628AF}" type="sibTrans" cxnId="{1690260D-63BA-4B73-B3BC-7275E82575B8}">
      <dgm:prSet/>
      <dgm:spPr/>
    </dgm:pt>
    <dgm:pt modelId="{791CCD76-FBA8-4608-A3E3-A43E28DFEE8C}" type="pres">
      <dgm:prSet presAssocID="{56F3452C-5024-4EF6-81EB-7A06CC8C55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427B69D-2308-4972-84A7-38F0238AC205}" type="pres">
      <dgm:prSet presAssocID="{7C68B4B4-A9D8-45E3-BC52-F537DB8D7B81}" presName="hierRoot1" presStyleCnt="0">
        <dgm:presLayoutVars>
          <dgm:hierBranch/>
        </dgm:presLayoutVars>
      </dgm:prSet>
      <dgm:spPr/>
    </dgm:pt>
    <dgm:pt modelId="{98377CAC-043F-468B-B737-85298D9A674B}" type="pres">
      <dgm:prSet presAssocID="{7C68B4B4-A9D8-45E3-BC52-F537DB8D7B81}" presName="rootComposite1" presStyleCnt="0"/>
      <dgm:spPr/>
    </dgm:pt>
    <dgm:pt modelId="{D8518E3D-381D-49E7-A761-D636C75E6642}" type="pres">
      <dgm:prSet presAssocID="{7C68B4B4-A9D8-45E3-BC52-F537DB8D7B8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5A18F5-1204-4C63-AC5A-AE227EC3CA71}" type="pres">
      <dgm:prSet presAssocID="{7C68B4B4-A9D8-45E3-BC52-F537DB8D7B8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D575D03-BB4D-4E6B-8BD0-6667A5FFE8A1}" type="pres">
      <dgm:prSet presAssocID="{7C68B4B4-A9D8-45E3-BC52-F537DB8D7B81}" presName="hierChild2" presStyleCnt="0"/>
      <dgm:spPr/>
    </dgm:pt>
    <dgm:pt modelId="{BD1D0200-0156-4EC3-AFBE-71AD498B440A}" type="pres">
      <dgm:prSet presAssocID="{A05F588A-C297-4947-B0DA-1C309D153586}" presName="Name35" presStyleLbl="parChTrans1D2" presStyleIdx="0" presStyleCnt="2"/>
      <dgm:spPr/>
    </dgm:pt>
    <dgm:pt modelId="{809A7B06-F90C-4033-B04A-199EE4D8EE57}" type="pres">
      <dgm:prSet presAssocID="{30CC16A2-3580-41E0-B60E-23E0723266AB}" presName="hierRoot2" presStyleCnt="0">
        <dgm:presLayoutVars>
          <dgm:hierBranch/>
        </dgm:presLayoutVars>
      </dgm:prSet>
      <dgm:spPr/>
    </dgm:pt>
    <dgm:pt modelId="{27CB3E31-2B9C-4603-BCEB-E688CF13A212}" type="pres">
      <dgm:prSet presAssocID="{30CC16A2-3580-41E0-B60E-23E0723266AB}" presName="rootComposite" presStyleCnt="0"/>
      <dgm:spPr/>
    </dgm:pt>
    <dgm:pt modelId="{5659CD72-FA79-4E12-86B5-9E3961CB8A3A}" type="pres">
      <dgm:prSet presAssocID="{30CC16A2-3580-41E0-B60E-23E0723266A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5DEBA3-545B-4D7B-8A5F-CC6AE9C6B970}" type="pres">
      <dgm:prSet presAssocID="{30CC16A2-3580-41E0-B60E-23E0723266AB}" presName="rootConnector" presStyleLbl="node2" presStyleIdx="0" presStyleCnt="2"/>
      <dgm:spPr/>
      <dgm:t>
        <a:bodyPr/>
        <a:lstStyle/>
        <a:p>
          <a:endParaRPr lang="ru-RU"/>
        </a:p>
      </dgm:t>
    </dgm:pt>
    <dgm:pt modelId="{99F2D61F-9456-4689-B0B0-DD2A9FB34FC1}" type="pres">
      <dgm:prSet presAssocID="{30CC16A2-3580-41E0-B60E-23E0723266AB}" presName="hierChild4" presStyleCnt="0"/>
      <dgm:spPr/>
    </dgm:pt>
    <dgm:pt modelId="{0759DFD8-079B-4CF0-AC35-6B697871E9BE}" type="pres">
      <dgm:prSet presAssocID="{30CC16A2-3580-41E0-B60E-23E0723266AB}" presName="hierChild5" presStyleCnt="0"/>
      <dgm:spPr/>
    </dgm:pt>
    <dgm:pt modelId="{F356672F-7658-454D-A503-B459BAD600DA}" type="pres">
      <dgm:prSet presAssocID="{FBA26286-9D00-4C39-A4B7-453400F23175}" presName="Name35" presStyleLbl="parChTrans1D2" presStyleIdx="1" presStyleCnt="2"/>
      <dgm:spPr/>
    </dgm:pt>
    <dgm:pt modelId="{073D3007-7E30-465D-A3ED-7D77DD0E4A86}" type="pres">
      <dgm:prSet presAssocID="{66693BFA-FD81-472F-988E-253D53E4F3DF}" presName="hierRoot2" presStyleCnt="0">
        <dgm:presLayoutVars>
          <dgm:hierBranch/>
        </dgm:presLayoutVars>
      </dgm:prSet>
      <dgm:spPr/>
    </dgm:pt>
    <dgm:pt modelId="{A8AC473B-F2AA-4BE2-99A1-3BBC98E792EE}" type="pres">
      <dgm:prSet presAssocID="{66693BFA-FD81-472F-988E-253D53E4F3DF}" presName="rootComposite" presStyleCnt="0"/>
      <dgm:spPr/>
    </dgm:pt>
    <dgm:pt modelId="{76444AB4-5CB0-4B95-BB4D-9DA614AFA72D}" type="pres">
      <dgm:prSet presAssocID="{66693BFA-FD81-472F-988E-253D53E4F3D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E6DCF0-DB8A-49AE-8F20-9A45FABE2FBD}" type="pres">
      <dgm:prSet presAssocID="{66693BFA-FD81-472F-988E-253D53E4F3DF}" presName="rootConnector" presStyleLbl="node2" presStyleIdx="1" presStyleCnt="2"/>
      <dgm:spPr/>
      <dgm:t>
        <a:bodyPr/>
        <a:lstStyle/>
        <a:p>
          <a:endParaRPr lang="ru-RU"/>
        </a:p>
      </dgm:t>
    </dgm:pt>
    <dgm:pt modelId="{89E80B4D-2F67-4EBF-9B71-0F0552E4A28E}" type="pres">
      <dgm:prSet presAssocID="{66693BFA-FD81-472F-988E-253D53E4F3DF}" presName="hierChild4" presStyleCnt="0"/>
      <dgm:spPr/>
    </dgm:pt>
    <dgm:pt modelId="{0B6ED963-39BC-4C82-A393-C9444769E262}" type="pres">
      <dgm:prSet presAssocID="{66693BFA-FD81-472F-988E-253D53E4F3DF}" presName="hierChild5" presStyleCnt="0"/>
      <dgm:spPr/>
    </dgm:pt>
    <dgm:pt modelId="{71F0C3D3-624D-4C03-93B8-963EAB17CD48}" type="pres">
      <dgm:prSet presAssocID="{7C68B4B4-A9D8-45E3-BC52-F537DB8D7B81}" presName="hierChild3" presStyleCnt="0"/>
      <dgm:spPr/>
    </dgm:pt>
  </dgm:ptLst>
  <dgm:cxnLst>
    <dgm:cxn modelId="{2FCFC11A-0AF7-49B4-B76A-C6AD0B55A4DD}" srcId="{56F3452C-5024-4EF6-81EB-7A06CC8C5590}" destId="{7C68B4B4-A9D8-45E3-BC52-F537DB8D7B81}" srcOrd="0" destOrd="0" parTransId="{8009E9B4-2CE7-40F2-9DD4-15349DDC95CD}" sibTransId="{E5A9E1EF-6246-4C72-AA5F-8193A124DBF4}"/>
    <dgm:cxn modelId="{BA87A454-9221-45F1-9697-993D7B941A4D}" srcId="{7C68B4B4-A9D8-45E3-BC52-F537DB8D7B81}" destId="{30CC16A2-3580-41E0-B60E-23E0723266AB}" srcOrd="0" destOrd="0" parTransId="{A05F588A-C297-4947-B0DA-1C309D153586}" sibTransId="{6ED1C724-DA74-40C6-AEA3-CEAF601B3C92}"/>
    <dgm:cxn modelId="{6D01D8C3-66BE-4DA2-B876-D721BAA180EE}" type="presOf" srcId="{66693BFA-FD81-472F-988E-253D53E4F3DF}" destId="{76444AB4-5CB0-4B95-BB4D-9DA614AFA72D}" srcOrd="0" destOrd="0" presId="urn:microsoft.com/office/officeart/2005/8/layout/orgChart1"/>
    <dgm:cxn modelId="{6FACF747-881E-4878-8A0B-154E6C924BE5}" type="presOf" srcId="{30CC16A2-3580-41E0-B60E-23E0723266AB}" destId="{5659CD72-FA79-4E12-86B5-9E3961CB8A3A}" srcOrd="0" destOrd="0" presId="urn:microsoft.com/office/officeart/2005/8/layout/orgChart1"/>
    <dgm:cxn modelId="{E3826D77-EFEF-452F-B79E-17E325501284}" type="presOf" srcId="{56F3452C-5024-4EF6-81EB-7A06CC8C5590}" destId="{791CCD76-FBA8-4608-A3E3-A43E28DFEE8C}" srcOrd="0" destOrd="0" presId="urn:microsoft.com/office/officeart/2005/8/layout/orgChart1"/>
    <dgm:cxn modelId="{1BB5266F-E72F-40CC-AECC-EEEF31ABAAB0}" type="presOf" srcId="{7C68B4B4-A9D8-45E3-BC52-F537DB8D7B81}" destId="{195A18F5-1204-4C63-AC5A-AE227EC3CA71}" srcOrd="1" destOrd="0" presId="urn:microsoft.com/office/officeart/2005/8/layout/orgChart1"/>
    <dgm:cxn modelId="{1601ECC9-90D1-485A-8C0F-E973DBF5B6B1}" type="presOf" srcId="{A05F588A-C297-4947-B0DA-1C309D153586}" destId="{BD1D0200-0156-4EC3-AFBE-71AD498B440A}" srcOrd="0" destOrd="0" presId="urn:microsoft.com/office/officeart/2005/8/layout/orgChart1"/>
    <dgm:cxn modelId="{DA257713-0357-4937-81F2-2FFB13E2A3E3}" type="presOf" srcId="{7C68B4B4-A9D8-45E3-BC52-F537DB8D7B81}" destId="{D8518E3D-381D-49E7-A761-D636C75E6642}" srcOrd="0" destOrd="0" presId="urn:microsoft.com/office/officeart/2005/8/layout/orgChart1"/>
    <dgm:cxn modelId="{25757205-3B6D-4FB2-9DD7-73BCF32EB9CB}" type="presOf" srcId="{30CC16A2-3580-41E0-B60E-23E0723266AB}" destId="{725DEBA3-545B-4D7B-8A5F-CC6AE9C6B970}" srcOrd="1" destOrd="0" presId="urn:microsoft.com/office/officeart/2005/8/layout/orgChart1"/>
    <dgm:cxn modelId="{1690260D-63BA-4B73-B3BC-7275E82575B8}" srcId="{7C68B4B4-A9D8-45E3-BC52-F537DB8D7B81}" destId="{66693BFA-FD81-472F-988E-253D53E4F3DF}" srcOrd="1" destOrd="0" parTransId="{FBA26286-9D00-4C39-A4B7-453400F23175}" sibTransId="{ED2DAFA6-7D9A-4B56-A224-BFD0A41628AF}"/>
    <dgm:cxn modelId="{A1B0416A-E4F8-4BAB-800E-07CF0423831E}" type="presOf" srcId="{66693BFA-FD81-472F-988E-253D53E4F3DF}" destId="{99E6DCF0-DB8A-49AE-8F20-9A45FABE2FBD}" srcOrd="1" destOrd="0" presId="urn:microsoft.com/office/officeart/2005/8/layout/orgChart1"/>
    <dgm:cxn modelId="{2E9DB188-13FC-4772-B279-F482871E2407}" type="presOf" srcId="{FBA26286-9D00-4C39-A4B7-453400F23175}" destId="{F356672F-7658-454D-A503-B459BAD600DA}" srcOrd="0" destOrd="0" presId="urn:microsoft.com/office/officeart/2005/8/layout/orgChart1"/>
    <dgm:cxn modelId="{2C1E3C71-2567-4C07-BC01-6B0A8AD4FB11}" type="presParOf" srcId="{791CCD76-FBA8-4608-A3E3-A43E28DFEE8C}" destId="{2427B69D-2308-4972-84A7-38F0238AC205}" srcOrd="0" destOrd="0" presId="urn:microsoft.com/office/officeart/2005/8/layout/orgChart1"/>
    <dgm:cxn modelId="{131E8557-11DC-4248-A871-D111063AEABD}" type="presParOf" srcId="{2427B69D-2308-4972-84A7-38F0238AC205}" destId="{98377CAC-043F-468B-B737-85298D9A674B}" srcOrd="0" destOrd="0" presId="urn:microsoft.com/office/officeart/2005/8/layout/orgChart1"/>
    <dgm:cxn modelId="{7D918096-4A71-45E9-AE70-5C9F0EE926A5}" type="presParOf" srcId="{98377CAC-043F-468B-B737-85298D9A674B}" destId="{D8518E3D-381D-49E7-A761-D636C75E6642}" srcOrd="0" destOrd="0" presId="urn:microsoft.com/office/officeart/2005/8/layout/orgChart1"/>
    <dgm:cxn modelId="{DBAC2343-0E33-4B3F-BBE1-C7B137546D44}" type="presParOf" srcId="{98377CAC-043F-468B-B737-85298D9A674B}" destId="{195A18F5-1204-4C63-AC5A-AE227EC3CA71}" srcOrd="1" destOrd="0" presId="urn:microsoft.com/office/officeart/2005/8/layout/orgChart1"/>
    <dgm:cxn modelId="{B2EC00D0-BB40-4122-ADDA-154D542FB2A6}" type="presParOf" srcId="{2427B69D-2308-4972-84A7-38F0238AC205}" destId="{9D575D03-BB4D-4E6B-8BD0-6667A5FFE8A1}" srcOrd="1" destOrd="0" presId="urn:microsoft.com/office/officeart/2005/8/layout/orgChart1"/>
    <dgm:cxn modelId="{08105561-70E8-4B7B-BF25-0A18F5D96D5B}" type="presParOf" srcId="{9D575D03-BB4D-4E6B-8BD0-6667A5FFE8A1}" destId="{BD1D0200-0156-4EC3-AFBE-71AD498B440A}" srcOrd="0" destOrd="0" presId="urn:microsoft.com/office/officeart/2005/8/layout/orgChart1"/>
    <dgm:cxn modelId="{A5202DC9-86A3-450E-9583-9F134602163B}" type="presParOf" srcId="{9D575D03-BB4D-4E6B-8BD0-6667A5FFE8A1}" destId="{809A7B06-F90C-4033-B04A-199EE4D8EE57}" srcOrd="1" destOrd="0" presId="urn:microsoft.com/office/officeart/2005/8/layout/orgChart1"/>
    <dgm:cxn modelId="{C7F202C3-5113-44FC-A4B6-7EF96F028648}" type="presParOf" srcId="{809A7B06-F90C-4033-B04A-199EE4D8EE57}" destId="{27CB3E31-2B9C-4603-BCEB-E688CF13A212}" srcOrd="0" destOrd="0" presId="urn:microsoft.com/office/officeart/2005/8/layout/orgChart1"/>
    <dgm:cxn modelId="{821BFCBF-19B3-40C3-AB21-5140ABFAC552}" type="presParOf" srcId="{27CB3E31-2B9C-4603-BCEB-E688CF13A212}" destId="{5659CD72-FA79-4E12-86B5-9E3961CB8A3A}" srcOrd="0" destOrd="0" presId="urn:microsoft.com/office/officeart/2005/8/layout/orgChart1"/>
    <dgm:cxn modelId="{CD641D8E-735B-4BAE-A257-AC90AD30C5F8}" type="presParOf" srcId="{27CB3E31-2B9C-4603-BCEB-E688CF13A212}" destId="{725DEBA3-545B-4D7B-8A5F-CC6AE9C6B970}" srcOrd="1" destOrd="0" presId="urn:microsoft.com/office/officeart/2005/8/layout/orgChart1"/>
    <dgm:cxn modelId="{CCBD272A-447A-4102-9926-172B10CA4DD0}" type="presParOf" srcId="{809A7B06-F90C-4033-B04A-199EE4D8EE57}" destId="{99F2D61F-9456-4689-B0B0-DD2A9FB34FC1}" srcOrd="1" destOrd="0" presId="urn:microsoft.com/office/officeart/2005/8/layout/orgChart1"/>
    <dgm:cxn modelId="{C562B448-01DE-4A6C-998F-DF1E69C553B4}" type="presParOf" srcId="{809A7B06-F90C-4033-B04A-199EE4D8EE57}" destId="{0759DFD8-079B-4CF0-AC35-6B697871E9BE}" srcOrd="2" destOrd="0" presId="urn:microsoft.com/office/officeart/2005/8/layout/orgChart1"/>
    <dgm:cxn modelId="{3EEA098A-90AB-4163-AAAF-50DCA7BCA7A7}" type="presParOf" srcId="{9D575D03-BB4D-4E6B-8BD0-6667A5FFE8A1}" destId="{F356672F-7658-454D-A503-B459BAD600DA}" srcOrd="2" destOrd="0" presId="urn:microsoft.com/office/officeart/2005/8/layout/orgChart1"/>
    <dgm:cxn modelId="{7EA643CD-E267-4C36-97C8-747041402D28}" type="presParOf" srcId="{9D575D03-BB4D-4E6B-8BD0-6667A5FFE8A1}" destId="{073D3007-7E30-465D-A3ED-7D77DD0E4A86}" srcOrd="3" destOrd="0" presId="urn:microsoft.com/office/officeart/2005/8/layout/orgChart1"/>
    <dgm:cxn modelId="{BA4DDF6F-592E-4545-9F42-4A5F25E4D229}" type="presParOf" srcId="{073D3007-7E30-465D-A3ED-7D77DD0E4A86}" destId="{A8AC473B-F2AA-4BE2-99A1-3BBC98E792EE}" srcOrd="0" destOrd="0" presId="urn:microsoft.com/office/officeart/2005/8/layout/orgChart1"/>
    <dgm:cxn modelId="{BC41F576-2E32-4271-B4FE-EC51ECF0A6E6}" type="presParOf" srcId="{A8AC473B-F2AA-4BE2-99A1-3BBC98E792EE}" destId="{76444AB4-5CB0-4B95-BB4D-9DA614AFA72D}" srcOrd="0" destOrd="0" presId="urn:microsoft.com/office/officeart/2005/8/layout/orgChart1"/>
    <dgm:cxn modelId="{64207A86-8E0A-461D-9F9A-38A2EFD594EA}" type="presParOf" srcId="{A8AC473B-F2AA-4BE2-99A1-3BBC98E792EE}" destId="{99E6DCF0-DB8A-49AE-8F20-9A45FABE2FBD}" srcOrd="1" destOrd="0" presId="urn:microsoft.com/office/officeart/2005/8/layout/orgChart1"/>
    <dgm:cxn modelId="{0F7F3447-FC9B-414F-B04B-BC6295B97C82}" type="presParOf" srcId="{073D3007-7E30-465D-A3ED-7D77DD0E4A86}" destId="{89E80B4D-2F67-4EBF-9B71-0F0552E4A28E}" srcOrd="1" destOrd="0" presId="urn:microsoft.com/office/officeart/2005/8/layout/orgChart1"/>
    <dgm:cxn modelId="{D9F8ED1F-5E0A-4BF3-934D-47EA9E95F867}" type="presParOf" srcId="{073D3007-7E30-465D-A3ED-7D77DD0E4A86}" destId="{0B6ED963-39BC-4C82-A393-C9444769E262}" srcOrd="2" destOrd="0" presId="urn:microsoft.com/office/officeart/2005/8/layout/orgChart1"/>
    <dgm:cxn modelId="{09AAC010-270F-4B34-B5AC-B3ED74ADA639}" type="presParOf" srcId="{2427B69D-2308-4972-84A7-38F0238AC205}" destId="{71F0C3D3-624D-4C03-93B8-963EAB17CD4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6672F-7658-454D-A503-B459BAD600DA}">
      <dsp:nvSpPr>
        <dsp:cNvPr id="0" name=""/>
        <dsp:cNvSpPr/>
      </dsp:nvSpPr>
      <dsp:spPr>
        <a:xfrm>
          <a:off x="4295212" y="2611558"/>
          <a:ext cx="2350543" cy="815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945"/>
              </a:lnTo>
              <a:lnTo>
                <a:pt x="2350543" y="407945"/>
              </a:lnTo>
              <a:lnTo>
                <a:pt x="2350543" y="815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D0200-0156-4EC3-AFBE-71AD498B440A}">
      <dsp:nvSpPr>
        <dsp:cNvPr id="0" name=""/>
        <dsp:cNvSpPr/>
      </dsp:nvSpPr>
      <dsp:spPr>
        <a:xfrm>
          <a:off x="1944668" y="2611558"/>
          <a:ext cx="2350543" cy="815891"/>
        </a:xfrm>
        <a:custGeom>
          <a:avLst/>
          <a:gdLst/>
          <a:ahLst/>
          <a:cxnLst/>
          <a:rect l="0" t="0" r="0" b="0"/>
          <a:pathLst>
            <a:path>
              <a:moveTo>
                <a:pt x="2350543" y="0"/>
              </a:moveTo>
              <a:lnTo>
                <a:pt x="2350543" y="407945"/>
              </a:lnTo>
              <a:lnTo>
                <a:pt x="0" y="407945"/>
              </a:lnTo>
              <a:lnTo>
                <a:pt x="0" y="815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18E3D-381D-49E7-A761-D636C75E6642}">
      <dsp:nvSpPr>
        <dsp:cNvPr id="0" name=""/>
        <dsp:cNvSpPr/>
      </dsp:nvSpPr>
      <dsp:spPr>
        <a:xfrm>
          <a:off x="2352614" y="668960"/>
          <a:ext cx="3885195" cy="194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Неналоговые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доходы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поселения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352614" y="668960"/>
        <a:ext cx="3885195" cy="1942597"/>
      </dsp:txXfrm>
    </dsp:sp>
    <dsp:sp modelId="{5659CD72-FA79-4E12-86B5-9E3961CB8A3A}">
      <dsp:nvSpPr>
        <dsp:cNvPr id="0" name=""/>
        <dsp:cNvSpPr/>
      </dsp:nvSpPr>
      <dsp:spPr>
        <a:xfrm>
          <a:off x="2071" y="3427449"/>
          <a:ext cx="3885195" cy="194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Доходы от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Использования имущества, находящегося в государственной и муниципальной собственности</a:t>
          </a:r>
        </a:p>
      </dsp:txBody>
      <dsp:txXfrm>
        <a:off x="2071" y="3427449"/>
        <a:ext cx="3885195" cy="1942597"/>
      </dsp:txXfrm>
    </dsp:sp>
    <dsp:sp modelId="{76444AB4-5CB0-4B95-BB4D-9DA614AFA72D}">
      <dsp:nvSpPr>
        <dsp:cNvPr id="0" name=""/>
        <dsp:cNvSpPr/>
      </dsp:nvSpPr>
      <dsp:spPr>
        <a:xfrm>
          <a:off x="4703158" y="3427449"/>
          <a:ext cx="3885195" cy="194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Штрафы, санкции, возмещение ущерба</a:t>
          </a:r>
        </a:p>
      </dsp:txBody>
      <dsp:txXfrm>
        <a:off x="4703158" y="3427449"/>
        <a:ext cx="3885195" cy="1942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40D7B9-8389-4211-925E-E59F525117CF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608EE2-5486-40CE-A9F2-9130DE9C3D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266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B66CE8-31CC-48CF-8925-3224B8148E5F}" type="datetimeFigureOut">
              <a:rPr lang="ru-RU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0E36B5-CAE9-42CC-B595-DC69990E0E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404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54063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61D484-5D04-413D-81FA-8E1278A2A07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</p:spPr>
        <p:txBody>
          <a:bodyPr lIns="91434" tIns="45717" rIns="91434" bIns="45717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CB4612B-911E-4DBD-B5DC-40C900D551E5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algn="just"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905004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4344992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2" y="6238879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51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81000" y="1412875"/>
            <a:ext cx="8382000" cy="2135188"/>
          </a:xfrm>
        </p:spPr>
        <p:txBody>
          <a:bodyPr/>
          <a:lstStyle/>
          <a:p>
            <a:pPr lvl="0"/>
            <a:endParaRPr lang="ru-RU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381000" y="1412875"/>
            <a:ext cx="8382000" cy="2135188"/>
          </a:xfrm>
        </p:spPr>
        <p:txBody>
          <a:bodyPr/>
          <a:lstStyle/>
          <a:p>
            <a:pPr lvl="0"/>
            <a:endParaRPr lang="ru-RU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905004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4344992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51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51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5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3" y="1757805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2" y="6238879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51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AE36-A22F-4E00-87A6-6653CC8A26D6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3F43D-70D1-49EF-87C0-282C5DCB3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7187B-D68A-43C6-A1F4-832F6B140CC9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1817F-2FCA-41E8-B0FD-EDB314BE3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94D8C-B436-45D9-9B88-2CC579CF6B4B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1C603-B4CB-4B59-87C5-D3161D2C1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D7246-92FA-4A2F-990C-A7F26AB5ED53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6161-8987-4EB0-A784-E6ABF9E18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57F12-BB39-477B-8B86-8B3D13100BCD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74D47-83B1-47E5-ACF5-96F8601B6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5663A-CBB3-4279-A4ED-D5A05FB1E652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E8977-D587-46AC-BBD5-598A8D181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8AB99-3204-4487-A89A-B7A425427425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418CC-7C26-41D0-8C8C-B61EE998D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563C6-714A-40F0-A8DC-010A5E444DD8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82371-817F-478D-BFA2-4B339BDE9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3A50-03B0-45B7-9DE1-F712FAAABC45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9B2AF-ECEC-4859-9CB2-ECD602BB2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B19AF-3D75-4DF4-8C80-CA22761A3355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6FABB-449B-4EF1-9DA4-DA531BB1A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940E6-0959-4294-A547-1A8B8DAD8A94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1589E-7C12-43A0-B4A5-7D1CBB27C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5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3" y="1757805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7-00029_BAK_v03TOP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2" r:id="rId3"/>
    <p:sldLayoutId id="2147483731" r:id="rId4"/>
    <p:sldLayoutId id="2147483730" r:id="rId5"/>
    <p:sldLayoutId id="2147483729" r:id="rId6"/>
    <p:sldLayoutId id="2147483728" r:id="rId7"/>
    <p:sldLayoutId id="2147483727" r:id="rId8"/>
    <p:sldLayoutId id="2147483726" r:id="rId9"/>
    <p:sldLayoutId id="2147483725" r:id="rId10"/>
    <p:sldLayoutId id="2147483724" r:id="rId11"/>
    <p:sldLayoutId id="2147483723" r:id="rId12"/>
    <p:sldLayoutId id="2147483722" r:id="rId13"/>
    <p:sldLayoutId id="2147483721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5" descr="7-00029_BAK_v03TOP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5364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5" r:id="rId2"/>
    <p:sldLayoutId id="2147483744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38" r:id="rId9"/>
    <p:sldLayoutId id="2147483737" r:id="rId10"/>
    <p:sldLayoutId id="2147483736" r:id="rId11"/>
    <p:sldLayoutId id="2147483735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6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0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" name="Rectangle 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172800DD-D6F6-4FB4-88F6-5DA5A56E2935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40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4DB11C0-3E54-4BED-9A9C-BE7D51F9D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67561F6B-30BF-4FED-8CBE-E7FECD7B2B41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6605103-59B1-4FD2-80A9-7EDFD2876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6" r:id="rId2"/>
    <p:sldLayoutId id="2147483755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49" r:id="rId9"/>
    <p:sldLayoutId id="2147483748" r:id="rId10"/>
    <p:sldLayoutId id="214748374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2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6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Relationship Id="rId4" Type="http://schemas.openxmlformats.org/officeDocument/2006/relationships/chart" Target="../charts/chart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/>
        </p:nvSpPr>
        <p:spPr>
          <a:xfrm>
            <a:off x="539750" y="620713"/>
            <a:ext cx="8075613" cy="3960812"/>
          </a:xfrm>
          <a:prstGeom prst="rect">
            <a:avLst/>
          </a:prstGeom>
        </p:spPr>
        <p:txBody>
          <a:bodyPr anchor="ctr"/>
          <a:lstStyle/>
          <a:p>
            <a:pPr algn="ctr"/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для 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граждан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основании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решения Собрания  Новоалександровского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сельского </a:t>
            </a: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поселения от 28.12.2017 года №77 </a:t>
            </a:r>
            <a:endParaRPr lang="ru-RU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 бюджете  на 2018 год и  плановый период 2019 и 2020 годов»</a:t>
            </a:r>
          </a:p>
        </p:txBody>
      </p:sp>
      <p:sp>
        <p:nvSpPr>
          <p:cNvPr id="45058" name="TextBox 4"/>
          <p:cNvSpPr txBox="1">
            <a:spLocks noChangeArrowheads="1"/>
          </p:cNvSpPr>
          <p:nvPr/>
        </p:nvSpPr>
        <p:spPr bwMode="auto">
          <a:xfrm>
            <a:off x="4716463" y="4437063"/>
            <a:ext cx="4283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dirty="0" smtClean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/>
          </p:cNvSpPr>
          <p:nvPr>
            <p:ph type="title" idx="4294967295"/>
          </p:nvPr>
        </p:nvSpPr>
        <p:spPr>
          <a:xfrm>
            <a:off x="547688" y="292100"/>
            <a:ext cx="8077200" cy="1107996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b="1" dirty="0" smtClean="0">
                <a:solidFill>
                  <a:srgbClr val="C00000"/>
                </a:solidFill>
              </a:rPr>
              <a:t>Основные параметры бюджета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err="1" smtClean="0">
                <a:solidFill>
                  <a:srgbClr val="C00000"/>
                </a:solidFill>
              </a:rPr>
              <a:t>Новоалександровского</a:t>
            </a:r>
            <a:r>
              <a:rPr lang="ru-RU" sz="1800" b="1" dirty="0" smtClean="0">
                <a:solidFill>
                  <a:srgbClr val="C00000"/>
                </a:solidFill>
              </a:rPr>
              <a:t> сельского поселения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на 2017-2020 годы, </a:t>
            </a:r>
            <a:r>
              <a:rPr lang="ru-RU" sz="1800" b="1" dirty="0" err="1" smtClean="0">
                <a:solidFill>
                  <a:srgbClr val="C00000"/>
                </a:solidFill>
              </a:rPr>
              <a:t>тыс.руб</a:t>
            </a:r>
            <a:r>
              <a:rPr lang="ru-RU" sz="1800" b="1" dirty="0" smtClean="0">
                <a:solidFill>
                  <a:srgbClr val="C00000"/>
                </a:solidFill>
              </a:rPr>
              <a:t>.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endParaRPr lang="ru-RU" sz="18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0469" name="Group 5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81150198"/>
              </p:ext>
            </p:extLst>
          </p:nvPr>
        </p:nvGraphicFramePr>
        <p:xfrm>
          <a:off x="468313" y="1557338"/>
          <a:ext cx="8223250" cy="4566921"/>
        </p:xfrm>
        <a:graphic>
          <a:graphicData uri="http://schemas.openxmlformats.org/drawingml/2006/table">
            <a:tbl>
              <a:tblPr/>
              <a:tblGrid>
                <a:gridCol w="3009900"/>
                <a:gridCol w="1238250"/>
                <a:gridCol w="1311275"/>
                <a:gridCol w="1368425"/>
                <a:gridCol w="1295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ДОХОДЫ 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15687,6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18440,7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13546,9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14629,7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12815,6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14022,7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12453,2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13221,8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2872,0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4418,0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1093,7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1407,9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РАСХОДЫ: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17525,2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18440,7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13546,9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14629,7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ДЕФИЦИТ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-1837,6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138" name="Rectangle 2"/>
          <p:cNvSpPr>
            <a:spLocks noGrp="1"/>
          </p:cNvSpPr>
          <p:nvPr>
            <p:ph type="title" idx="4294967295"/>
          </p:nvPr>
        </p:nvSpPr>
        <p:spPr>
          <a:xfrm>
            <a:off x="542925" y="392113"/>
            <a:ext cx="8085138" cy="823912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b="1" smtClean="0">
                <a:solidFill>
                  <a:srgbClr val="003399"/>
                </a:solidFill>
              </a:rPr>
              <a:t/>
            </a:r>
            <a:br>
              <a:rPr lang="ru-RU" sz="1800" b="1" smtClean="0">
                <a:solidFill>
                  <a:srgbClr val="003399"/>
                </a:solidFill>
              </a:rPr>
            </a:br>
            <a:r>
              <a:rPr lang="ru-RU" sz="1800" b="1" smtClean="0">
                <a:solidFill>
                  <a:schemeClr val="tx1"/>
                </a:solidFill>
              </a:rPr>
              <a:t>Структура налоговых и неналоговых доходов </a:t>
            </a:r>
            <a:br>
              <a:rPr lang="ru-RU" sz="1800" b="1" smtClean="0">
                <a:solidFill>
                  <a:schemeClr val="tx1"/>
                </a:solidFill>
              </a:rPr>
            </a:br>
            <a:r>
              <a:rPr lang="ru-RU" sz="1800" b="1" smtClean="0">
                <a:solidFill>
                  <a:schemeClr val="tx1"/>
                </a:solidFill>
              </a:rPr>
              <a:t>в динамике 2017-2020 гг., тыс.руб.</a:t>
            </a:r>
          </a:p>
        </p:txBody>
      </p:sp>
      <p:sp>
        <p:nvSpPr>
          <p:cNvPr id="911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1071563"/>
          </a:xfr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endParaRPr lang="ru-RU"/>
          </a:p>
          <a:p>
            <a:pPr eaLnBrk="1" hangingPunct="1">
              <a:defRPr/>
            </a:pPr>
            <a:endParaRPr lang="ru-RU"/>
          </a:p>
        </p:txBody>
      </p:sp>
      <p:sp>
        <p:nvSpPr>
          <p:cNvPr id="911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1151" name="Object 15"/>
          <p:cNvGraphicFramePr>
            <a:graphicFrameLocks noChangeAspect="1"/>
          </p:cNvGraphicFramePr>
          <p:nvPr/>
        </p:nvGraphicFramePr>
        <p:xfrm>
          <a:off x="250825" y="1196975"/>
          <a:ext cx="7731125" cy="415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8" name="Диаграмма" r:id="rId3" imgW="6458102" imgH="3476549" progId="MSGraph.Chart.8">
                  <p:embed/>
                </p:oleObj>
              </mc:Choice>
              <mc:Fallback>
                <p:oleObj name="Диаграмма" r:id="rId3" imgW="6458102" imgH="3476549" progId="MSGraph.Chart.8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7731125" cy="415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537146"/>
              </p:ext>
            </p:extLst>
          </p:nvPr>
        </p:nvGraphicFramePr>
        <p:xfrm>
          <a:off x="661988" y="1751013"/>
          <a:ext cx="7889875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/>
      <p:bldP spid="91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2" name="Rectangle 10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8013" cy="488950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600" b="1" smtClean="0">
                <a:solidFill>
                  <a:schemeClr val="tx1"/>
                </a:solidFill>
              </a:rPr>
              <a:t>Структура налоговых и неналоговых доходов бюджета поселения</a:t>
            </a:r>
            <a:br>
              <a:rPr lang="ru-RU" sz="1600" b="1" smtClean="0">
                <a:solidFill>
                  <a:schemeClr val="tx1"/>
                </a:solidFill>
              </a:rPr>
            </a:br>
            <a:r>
              <a:rPr lang="ru-RU" sz="1600" b="1" smtClean="0">
                <a:solidFill>
                  <a:schemeClr val="tx1"/>
                </a:solidFill>
              </a:rPr>
              <a:t> 2018 год</a:t>
            </a:r>
          </a:p>
        </p:txBody>
      </p:sp>
      <p:graphicFrame>
        <p:nvGraphicFramePr>
          <p:cNvPr id="254986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04875" y="1981200"/>
          <a:ext cx="31448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02" name="Диаграмма" r:id="rId3" imgW="6096000" imgH="4067251" progId="MSGraph.Chart.8">
                  <p:embed followColorScheme="full"/>
                </p:oleObj>
              </mc:Choice>
              <mc:Fallback>
                <p:oleObj name="Диаграмма" r:id="rId3" imgW="6096000" imgH="4067251" progId="MSGraph.Chart.8">
                  <p:embed followColorScheme="full"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981200"/>
                        <a:ext cx="3144838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809887"/>
              </p:ext>
            </p:extLst>
          </p:nvPr>
        </p:nvGraphicFramePr>
        <p:xfrm>
          <a:off x="1022350" y="1319213"/>
          <a:ext cx="7315200" cy="518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1" name="Rectangle 30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002" name="Rectangle 31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56003" name="Group 60"/>
          <p:cNvGrpSpPr>
            <a:grpSpLocks noChangeAspect="1"/>
          </p:cNvGrpSpPr>
          <p:nvPr/>
        </p:nvGrpSpPr>
        <p:grpSpPr bwMode="auto">
          <a:xfrm>
            <a:off x="539750" y="692150"/>
            <a:ext cx="7777163" cy="5013325"/>
            <a:chOff x="2536" y="1521"/>
            <a:chExt cx="7200" cy="4320"/>
          </a:xfrm>
        </p:grpSpPr>
        <p:sp>
          <p:nvSpPr>
            <p:cNvPr id="256004" name="AutoShape 61"/>
            <p:cNvSpPr>
              <a:spLocks noChangeAspect="1" noChangeArrowheads="1"/>
            </p:cNvSpPr>
            <p:nvPr/>
          </p:nvSpPr>
          <p:spPr bwMode="auto">
            <a:xfrm>
              <a:off x="2536" y="1521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05" name="Rectangle 62"/>
            <p:cNvSpPr>
              <a:spLocks noChangeArrowheads="1"/>
            </p:cNvSpPr>
            <p:nvPr/>
          </p:nvSpPr>
          <p:spPr bwMode="auto">
            <a:xfrm>
              <a:off x="4089" y="1660"/>
              <a:ext cx="4518" cy="111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>
                  <a:solidFill>
                    <a:srgbClr val="993366"/>
                  </a:solidFill>
                  <a:latin typeface="Times New Roman" pitchFamily="18" charset="0"/>
                </a:rPr>
                <a:t>Налоговые доходы бюджета поселения</a:t>
              </a:r>
              <a:endParaRPr lang="ru-RU" sz="2000"/>
            </a:p>
          </p:txBody>
        </p:sp>
        <p:sp>
          <p:nvSpPr>
            <p:cNvPr id="256006" name="Rectangle 63"/>
            <p:cNvSpPr>
              <a:spLocks noChangeArrowheads="1"/>
            </p:cNvSpPr>
            <p:nvPr/>
          </p:nvSpPr>
          <p:spPr bwMode="auto">
            <a:xfrm>
              <a:off x="2536" y="3751"/>
              <a:ext cx="1835" cy="111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>
                  <a:solidFill>
                    <a:srgbClr val="993366"/>
                  </a:solidFill>
                  <a:latin typeface="Times New Roman" pitchFamily="18" charset="0"/>
                </a:rPr>
                <a:t>Налог на доходы физических лиц</a:t>
              </a:r>
              <a:endParaRPr lang="ru-RU" sz="2000"/>
            </a:p>
          </p:txBody>
        </p:sp>
        <p:sp>
          <p:nvSpPr>
            <p:cNvPr id="256007" name="Rectangle 64"/>
            <p:cNvSpPr>
              <a:spLocks noChangeArrowheads="1"/>
            </p:cNvSpPr>
            <p:nvPr/>
          </p:nvSpPr>
          <p:spPr bwMode="auto">
            <a:xfrm>
              <a:off x="4654" y="3751"/>
              <a:ext cx="1553" cy="111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>
                  <a:solidFill>
                    <a:srgbClr val="993366"/>
                  </a:solidFill>
                  <a:latin typeface="Times New Roman" pitchFamily="18" charset="0"/>
                </a:rPr>
                <a:t>Налог на имущество</a:t>
              </a:r>
              <a:endParaRPr lang="ru-RU" sz="2000"/>
            </a:p>
          </p:txBody>
        </p:sp>
        <p:sp>
          <p:nvSpPr>
            <p:cNvPr id="256008" name="Rectangle 65"/>
            <p:cNvSpPr>
              <a:spLocks noChangeArrowheads="1"/>
            </p:cNvSpPr>
            <p:nvPr/>
          </p:nvSpPr>
          <p:spPr bwMode="auto">
            <a:xfrm>
              <a:off x="6489" y="3751"/>
              <a:ext cx="1412" cy="111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>
                  <a:solidFill>
                    <a:srgbClr val="993366"/>
                  </a:solidFill>
                  <a:latin typeface="Times New Roman" pitchFamily="18" charset="0"/>
                </a:rPr>
                <a:t>Земельный налог</a:t>
              </a:r>
              <a:endParaRPr lang="ru-RU" sz="2000"/>
            </a:p>
          </p:txBody>
        </p:sp>
        <p:sp>
          <p:nvSpPr>
            <p:cNvPr id="256009" name="Rectangle 66"/>
            <p:cNvSpPr>
              <a:spLocks noChangeArrowheads="1"/>
            </p:cNvSpPr>
            <p:nvPr/>
          </p:nvSpPr>
          <p:spPr bwMode="auto">
            <a:xfrm>
              <a:off x="8324" y="3751"/>
              <a:ext cx="1412" cy="111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dirty="0" smtClean="0">
                  <a:solidFill>
                    <a:srgbClr val="993366"/>
                  </a:solidFill>
                  <a:latin typeface="Times New Roman" pitchFamily="18" charset="0"/>
                </a:rPr>
                <a:t>Налог на совокупный доход</a:t>
              </a:r>
              <a:endParaRPr lang="ru-RU" sz="2000" dirty="0">
                <a:solidFill>
                  <a:srgbClr val="993366"/>
                </a:solidFill>
                <a:latin typeface="Times New Roman" pitchFamily="18" charset="0"/>
              </a:endParaRPr>
            </a:p>
            <a:p>
              <a:endParaRPr lang="ru-RU" sz="2000" dirty="0"/>
            </a:p>
          </p:txBody>
        </p:sp>
        <p:sp>
          <p:nvSpPr>
            <p:cNvPr id="256010" name="Line 67"/>
            <p:cNvSpPr>
              <a:spLocks noChangeShapeType="1"/>
            </p:cNvSpPr>
            <p:nvPr/>
          </p:nvSpPr>
          <p:spPr bwMode="auto">
            <a:xfrm flipV="1">
              <a:off x="3383" y="3472"/>
              <a:ext cx="0" cy="27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11" name="Line 68"/>
            <p:cNvSpPr>
              <a:spLocks noChangeShapeType="1"/>
            </p:cNvSpPr>
            <p:nvPr/>
          </p:nvSpPr>
          <p:spPr bwMode="auto">
            <a:xfrm>
              <a:off x="3383" y="3472"/>
              <a:ext cx="5506" cy="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12" name="Line 69"/>
            <p:cNvSpPr>
              <a:spLocks noChangeShapeType="1"/>
            </p:cNvSpPr>
            <p:nvPr/>
          </p:nvSpPr>
          <p:spPr bwMode="auto">
            <a:xfrm>
              <a:off x="8889" y="3472"/>
              <a:ext cx="0" cy="27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13" name="Line 70"/>
            <p:cNvSpPr>
              <a:spLocks noChangeShapeType="1"/>
            </p:cNvSpPr>
            <p:nvPr/>
          </p:nvSpPr>
          <p:spPr bwMode="auto">
            <a:xfrm>
              <a:off x="5642" y="3472"/>
              <a:ext cx="0" cy="27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14" name="Line 71"/>
            <p:cNvSpPr>
              <a:spLocks noChangeShapeType="1"/>
            </p:cNvSpPr>
            <p:nvPr/>
          </p:nvSpPr>
          <p:spPr bwMode="auto">
            <a:xfrm>
              <a:off x="7477" y="3472"/>
              <a:ext cx="0" cy="27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15" name="Line 72"/>
            <p:cNvSpPr>
              <a:spLocks noChangeShapeType="1"/>
            </p:cNvSpPr>
            <p:nvPr/>
          </p:nvSpPr>
          <p:spPr bwMode="auto">
            <a:xfrm>
              <a:off x="6348" y="2775"/>
              <a:ext cx="1" cy="69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4664075" y="2957430"/>
            <a:ext cx="0" cy="241578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666277" y="5396227"/>
            <a:ext cx="2210551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Государственная пошлина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25647083"/>
              </p:ext>
            </p:extLst>
          </p:nvPr>
        </p:nvGraphicFramePr>
        <p:xfrm>
          <a:off x="266548" y="480264"/>
          <a:ext cx="8590425" cy="6039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/>
          </p:cNvSpPr>
          <p:nvPr>
            <p:ph type="title" idx="4294967295"/>
          </p:nvPr>
        </p:nvSpPr>
        <p:spPr>
          <a:xfrm>
            <a:off x="547688" y="398463"/>
            <a:ext cx="8077200" cy="974725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3200">
                <a:solidFill>
                  <a:srgbClr val="003399"/>
                </a:solidFill>
              </a:rPr>
              <a:t>НДФЛ –доходный источник бюджета сельского поселения</a:t>
            </a:r>
          </a:p>
        </p:txBody>
      </p:sp>
      <p:sp>
        <p:nvSpPr>
          <p:cNvPr id="264194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512175" cy="4573588"/>
          </a:xfrm>
        </p:spPr>
        <p:txBody>
          <a:bodyPr lIns="0" tIns="0" rIns="0" bIns="0">
            <a:spAutoFit/>
          </a:bodyPr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/>
              <a:t>Доля налога на доходы физических лиц (НДФЛ) в бюджете поселения составляет </a:t>
            </a:r>
            <a:r>
              <a:rPr lang="ru-RU" sz="1800" dirty="0" smtClean="0"/>
              <a:t>27,4 % </a:t>
            </a:r>
            <a:r>
              <a:rPr lang="ru-RU" sz="1800" dirty="0"/>
              <a:t>в общей сумме  налоговых и неналоговых доходов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/>
              <a:t>Объектом налогообложения по НДФЛ является доход, полученный физическим лицом за налоговый период.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/>
              <a:t>Ставки налога определены Налоговым кодексом РФ в размерах: 9%, 13%, 15%, 30%, 35%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/>
              <a:t>Ставка 13% - является общей и применяется во всех случаях, кроме ситуаций, для которых установлены другие виды ставок.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/>
              <a:t>Работодатель (налоговый агент) обязан: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1800" dirty="0"/>
              <a:t>Исчислить налог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1800" dirty="0"/>
              <a:t>Удержать налог с заработной платы работника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1800" dirty="0"/>
              <a:t>Уплатить исчисленную сумму налога в бюджет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4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4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4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4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4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4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4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4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4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4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4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4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4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4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4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41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31188" cy="609600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Динамика поступления налога на доходы физических лиц за период 2017-2020 годы, тыс.руб.</a:t>
            </a:r>
          </a:p>
        </p:txBody>
      </p:sp>
      <p:sp>
        <p:nvSpPr>
          <p:cNvPr id="92167" name="Rectangle 3"/>
          <p:cNvSpPr>
            <a:spLocks noGrp="1"/>
          </p:cNvSpPr>
          <p:nvPr>
            <p:ph type="body" idx="4294967295"/>
          </p:nvPr>
        </p:nvSpPr>
        <p:spPr>
          <a:xfrm>
            <a:off x="0" y="1412875"/>
            <a:ext cx="8382000" cy="1071563"/>
          </a:xfrm>
        </p:spPr>
        <p:txBody>
          <a:bodyPr lIns="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</p:txBody>
      </p:sp>
      <p:sp>
        <p:nvSpPr>
          <p:cNvPr id="9217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401366"/>
              </p:ext>
            </p:extLst>
          </p:nvPr>
        </p:nvGraphicFramePr>
        <p:xfrm>
          <a:off x="-993775" y="1895475"/>
          <a:ext cx="10374313" cy="330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 idx="4294967295"/>
          </p:nvPr>
        </p:nvSpPr>
        <p:spPr>
          <a:xfrm>
            <a:off x="473075" y="400050"/>
            <a:ext cx="8199438" cy="304800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2000" b="1"/>
              <a:t>Земельный  налог, тыс.руб.</a:t>
            </a: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629047"/>
              </p:ext>
            </p:extLst>
          </p:nvPr>
        </p:nvGraphicFramePr>
        <p:xfrm>
          <a:off x="1022350" y="1463675"/>
          <a:ext cx="6956425" cy="465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31188" cy="304800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2000"/>
              <a:t>Налог на имущество, тыс.руб.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53150"/>
              </p:ext>
            </p:extLst>
          </p:nvPr>
        </p:nvGraphicFramePr>
        <p:xfrm>
          <a:off x="877888" y="1103313"/>
          <a:ext cx="6956425" cy="465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31188" cy="304800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2000" b="1"/>
              <a:t>Единый сельскохозяйственный налог, тыс.руб.</a:t>
            </a:r>
          </a:p>
        </p:txBody>
      </p:sp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0" name="Диаграмма" r:id="rId3" imgW="6096000" imgH="4067251" progId="MSGraph.Chart.8">
                  <p:embed followColorScheme="full"/>
                </p:oleObj>
              </mc:Choice>
              <mc:Fallback>
                <p:oleObj name="Диаграмма" r:id="rId3" imgW="6096000" imgH="4067251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583058"/>
              </p:ext>
            </p:extLst>
          </p:nvPr>
        </p:nvGraphicFramePr>
        <p:xfrm>
          <a:off x="950913" y="1679575"/>
          <a:ext cx="7394575" cy="357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 txBox="1">
            <a:spLocks noChangeArrowheads="1"/>
          </p:cNvSpPr>
          <p:nvPr/>
        </p:nvSpPr>
        <p:spPr bwMode="auto">
          <a:xfrm>
            <a:off x="879475" y="-1403350"/>
            <a:ext cx="7989888" cy="131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755650" y="1086138"/>
            <a:ext cx="7993063" cy="5265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indent="685800"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latin typeface="Times New Roman" pitchFamily="18" charset="0"/>
              </a:rPr>
              <a:t>Уважаемые жители </a:t>
            </a:r>
            <a:r>
              <a:rPr lang="ru-RU" sz="1600" b="1" dirty="0" err="1" smtClean="0">
                <a:latin typeface="Times New Roman" pitchFamily="18" charset="0"/>
              </a:rPr>
              <a:t>Новоалександровского</a:t>
            </a:r>
            <a:r>
              <a:rPr lang="ru-RU" sz="1600" b="1" dirty="0" smtClean="0">
                <a:latin typeface="Times New Roman" pitchFamily="18" charset="0"/>
              </a:rPr>
              <a:t> сельского поселения Азовского района!</a:t>
            </a:r>
            <a:endParaRPr lang="ru-RU" sz="1600" b="1" dirty="0">
              <a:latin typeface="Times New Roman" pitchFamily="18" charset="0"/>
            </a:endParaRP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«Бюджет для граждан» познакомит Вас с положениями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финансового документа Новоалександровского сельского поселения «О бюджете Новоалександровского сельского поселения  на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годов». </a:t>
            </a:r>
            <a:br>
              <a:rPr lang="ru-RU" alt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Представленная информация предназначена для широкого круга пользователей и будет интересна и полезна для всех, так как бюджет затрагивает интересы каждого жителя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сельского поселения.</a:t>
            </a:r>
            <a:br>
              <a:rPr lang="ru-RU" alt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 Граждане – и как налогоплательщики, и как потребители общественных благ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 для  каждого человека.</a:t>
            </a:r>
            <a:br>
              <a:rPr lang="ru-RU" alt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                        Мы постарались  в доступной  и понятной для граждан форме показать понятия и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параметры бюджета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сельского поселения.</a:t>
            </a:r>
          </a:p>
          <a:p>
            <a:pPr indent="685800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Надеюсь на плодотворное сотрудничество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indent="685800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indent="685800"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Глава Администрации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685800"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indent="685800"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С.А.Комаров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indent="685800"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9" name="Rectangle 5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31188" cy="304800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2000" b="1"/>
              <a:t>Государственная пошлина, тыс.руб.</a:t>
            </a: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993550"/>
              </p:ext>
            </p:extLst>
          </p:nvPr>
        </p:nvGraphicFramePr>
        <p:xfrm>
          <a:off x="1023938" y="1109663"/>
          <a:ext cx="6705600" cy="521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44475"/>
            <a:ext cx="8353425" cy="823913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1800" b="1" dirty="0"/>
              <a:t>Доходы от использования имущества, находящегося в государственной </a:t>
            </a:r>
            <a:br>
              <a:rPr lang="ru-RU" sz="1800" b="1" dirty="0"/>
            </a:br>
            <a:r>
              <a:rPr lang="ru-RU" sz="1800" b="1" dirty="0"/>
              <a:t>муниципальной собственности, </a:t>
            </a:r>
            <a:r>
              <a:rPr lang="ru-RU" sz="1800" b="1" dirty="0" err="1"/>
              <a:t>тыс.руб</a:t>
            </a:r>
            <a:r>
              <a:rPr lang="ru-RU" sz="1800" b="1" dirty="0"/>
              <a:t>.</a:t>
            </a: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839557"/>
              </p:ext>
            </p:extLst>
          </p:nvPr>
        </p:nvGraphicFramePr>
        <p:xfrm>
          <a:off x="1238250" y="1535113"/>
          <a:ext cx="7175500" cy="457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Grp="1"/>
          </p:cNvSpPr>
          <p:nvPr>
            <p:ph type="title" idx="4294967295"/>
          </p:nvPr>
        </p:nvSpPr>
        <p:spPr>
          <a:xfrm>
            <a:off x="539750" y="404813"/>
            <a:ext cx="8080375" cy="1219200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2000" b="1" smtClean="0">
                <a:solidFill>
                  <a:srgbClr val="C00000"/>
                </a:solidFill>
              </a:rPr>
              <a:t>Безвозмездные поступления от других бюджетов бюджетной системы Российской Федерации в 2017-2020 годах, тыс. руб.</a:t>
            </a:r>
            <a:br>
              <a:rPr lang="ru-RU" sz="2000" b="1" smtClean="0">
                <a:solidFill>
                  <a:srgbClr val="C00000"/>
                </a:solidFill>
              </a:rPr>
            </a:br>
            <a:endParaRPr lang="ru-RU" sz="2000" b="1" smtClean="0">
              <a:solidFill>
                <a:srgbClr val="C00000"/>
              </a:solidFill>
            </a:endParaRPr>
          </a:p>
        </p:txBody>
      </p:sp>
      <p:graphicFrame>
        <p:nvGraphicFramePr>
          <p:cNvPr id="267343" name="Group 7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88086009"/>
              </p:ext>
            </p:extLst>
          </p:nvPr>
        </p:nvGraphicFramePr>
        <p:xfrm>
          <a:off x="0" y="1530350"/>
          <a:ext cx="9059863" cy="4478021"/>
        </p:xfrm>
        <a:graphic>
          <a:graphicData uri="http://schemas.openxmlformats.org/drawingml/2006/table">
            <a:tbl>
              <a:tblPr/>
              <a:tblGrid>
                <a:gridCol w="1619250"/>
                <a:gridCol w="1152525"/>
                <a:gridCol w="1079500"/>
                <a:gridCol w="1009650"/>
                <a:gridCol w="1079500"/>
                <a:gridCol w="1009650"/>
                <a:gridCol w="1028700"/>
                <a:gridCol w="1081088"/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(уточненный бюджет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0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+/- к предыдущему 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+/- к предыдущему 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+/- к предыдущему году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Безвозмездные поступления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2872,0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4418,0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+1546,0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1093,7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-3324,3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1407,9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+314,2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1774,6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+1644,1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-1774,6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межбюджетные трансферты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2568,0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2453,7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114,3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901,9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-1551,8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1209,2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+307,3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189,7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+16,2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191,8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+2,1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198,7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+6,9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31188" cy="304800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2000" smtClean="0"/>
              <a:t>Расходы бюджета сельского поселения в 2017-2020 годах, тыс.руб.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166622"/>
              </p:ext>
            </p:extLst>
          </p:nvPr>
        </p:nvGraphicFramePr>
        <p:xfrm>
          <a:off x="301625" y="1392238"/>
          <a:ext cx="8251825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3175"/>
            <a:ext cx="9144000" cy="98425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Структура расходов бюджета </a:t>
            </a: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поселения </a:t>
            </a: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 2018 году</a:t>
            </a:r>
            <a:r>
              <a:rPr lang="ru-RU" sz="22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  <a:p>
            <a:pPr algn="ctr"/>
            <a:endParaRPr lang="ru-RU" sz="22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87611" y="6534969"/>
            <a:ext cx="328937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1100" b="1" dirty="0">
                <a:ln w="50800"/>
                <a:solidFill>
                  <a:srgbClr val="1D4775">
                    <a:lumMod val="20000"/>
                    <a:lumOff val="80000"/>
                  </a:srgbClr>
                </a:solidFill>
                <a:latin typeface="Calibri"/>
                <a:cs typeface="+mn-cs"/>
              </a:rPr>
              <a:t>21</a:t>
            </a:r>
            <a:endParaRPr lang="ru-RU" sz="1050" b="1" dirty="0">
              <a:ln w="50800"/>
              <a:solidFill>
                <a:srgbClr val="1D4775">
                  <a:lumMod val="20000"/>
                  <a:lumOff val="8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102414" name="Rectangle 28"/>
          <p:cNvSpPr>
            <a:spLocks noChangeArrowheads="1"/>
          </p:cNvSpPr>
          <p:nvPr/>
        </p:nvSpPr>
        <p:spPr bwMode="auto">
          <a:xfrm>
            <a:off x="0" y="1462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985482"/>
              </p:ext>
            </p:extLst>
          </p:nvPr>
        </p:nvGraphicFramePr>
        <p:xfrm>
          <a:off x="323528" y="1124744"/>
          <a:ext cx="788035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«Общегосударственные вопросы» в 2017-2020 </a:t>
            </a:r>
            <a:r>
              <a:rPr lang="ru-RU" sz="1800" dirty="0" err="1" smtClean="0"/>
              <a:t>годах,тыс.руб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962647"/>
              </p:ext>
            </p:extLst>
          </p:nvPr>
        </p:nvGraphicFramePr>
        <p:xfrm>
          <a:off x="301625" y="1176338"/>
          <a:ext cx="8185150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«Жилищно-коммунальное хозяйство»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82565"/>
              </p:ext>
            </p:extLst>
          </p:nvPr>
        </p:nvGraphicFramePr>
        <p:xfrm>
          <a:off x="230188" y="1176338"/>
          <a:ext cx="8261350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«Национальная оборона»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41787"/>
              </p:ext>
            </p:extLst>
          </p:nvPr>
        </p:nvGraphicFramePr>
        <p:xfrm>
          <a:off x="301625" y="1392238"/>
          <a:ext cx="8108950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542925" y="392113"/>
            <a:ext cx="8085138" cy="830997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«Национальная безопасность и правоохранительная деятельность»</a:t>
            </a:r>
            <a:br>
              <a:rPr lang="ru-RU" sz="1800" dirty="0" smtClean="0"/>
            </a:br>
            <a:r>
              <a:rPr lang="ru-RU" sz="1800" dirty="0" smtClean="0"/>
              <a:t>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468149"/>
              </p:ext>
            </p:extLst>
          </p:nvPr>
        </p:nvGraphicFramePr>
        <p:xfrm>
          <a:off x="230188" y="1535113"/>
          <a:ext cx="810895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542925" y="392113"/>
            <a:ext cx="8085138" cy="823912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по разделу </a:t>
            </a:r>
            <a:br>
              <a:rPr lang="ru-RU" sz="1800" dirty="0" smtClean="0"/>
            </a:br>
            <a:r>
              <a:rPr lang="ru-RU" sz="1800" dirty="0" smtClean="0"/>
              <a:t>«Национальная экономика»</a:t>
            </a:r>
            <a:br>
              <a:rPr lang="ru-RU" sz="1800" dirty="0" smtClean="0"/>
            </a:br>
            <a:r>
              <a:rPr lang="ru-RU" sz="1800" dirty="0" smtClean="0"/>
              <a:t>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376299"/>
              </p:ext>
            </p:extLst>
          </p:nvPr>
        </p:nvGraphicFramePr>
        <p:xfrm>
          <a:off x="590550" y="1392238"/>
          <a:ext cx="78232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/>
          </p:cNvSpPr>
          <p:nvPr>
            <p:ph type="title" idx="4294967295"/>
          </p:nvPr>
        </p:nvSpPr>
        <p:spPr>
          <a:xfrm>
            <a:off x="458788" y="382588"/>
            <a:ext cx="8226425" cy="48260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3100" b="1">
                <a:latin typeface="Times New Roman" pitchFamily="18" charset="0"/>
              </a:rPr>
              <a:t>Основные понятия и определения</a:t>
            </a:r>
          </a:p>
        </p:txBody>
      </p:sp>
      <p:sp>
        <p:nvSpPr>
          <p:cNvPr id="25907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908050"/>
            <a:ext cx="8382000" cy="3545586"/>
          </a:xfrm>
        </p:spPr>
        <p:txBody>
          <a:bodyPr lIns="0" tIns="0" rIns="0" bIns="0">
            <a:spAutoFit/>
          </a:bodyPr>
          <a:lstStyle/>
          <a:p>
            <a:pPr algn="just" eaLnBrk="1" hangingPunct="1">
              <a:lnSpc>
                <a:spcPct val="80000"/>
              </a:lnSpc>
              <a:buClr>
                <a:srgbClr val="90C6F6"/>
              </a:buCl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БЮДЖЕТ ДЛЯ ГРАЖДАН – это документ (аналитический материал), разрабатываемый и публикуемый в открытом доступе, предназначенный для жителей, не обладающих специальными знаниями в сфере бюджетного законодательства, который в доступной форме знакомит с основными целями и приоритетными направлениями, с характеристиками бюджета и результатами его исполнения.</a:t>
            </a:r>
          </a:p>
          <a:p>
            <a:pPr algn="just" eaLnBrk="1" hangingPunct="1">
              <a:lnSpc>
                <a:spcPct val="80000"/>
              </a:lnSpc>
              <a:buClr>
                <a:srgbClr val="90C6F6"/>
              </a:buCl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        </a:t>
            </a:r>
            <a:r>
              <a:rPr lang="ru-RU" sz="1800" dirty="0" smtClean="0">
                <a:latin typeface="Times New Roman" pitchFamily="18" charset="0"/>
              </a:rPr>
              <a:t>В представленной  информации   отражены положения  проекта бюджета поселения  на предстоящие три года: 201</a:t>
            </a:r>
            <a:r>
              <a:rPr lang="ru-RU" sz="1800" dirty="0" smtClean="0">
                <a:latin typeface="Arial" charset="0"/>
              </a:rPr>
              <a:t>8</a:t>
            </a:r>
            <a:r>
              <a:rPr lang="ru-RU" sz="1800" dirty="0" smtClean="0">
                <a:latin typeface="Times New Roman" pitchFamily="18" charset="0"/>
              </a:rPr>
              <a:t> год и плановый период 2019</a:t>
            </a:r>
            <a:r>
              <a:rPr lang="ru-RU" sz="1800" dirty="0" smtClean="0"/>
              <a:t>-</a:t>
            </a:r>
            <a:r>
              <a:rPr lang="ru-RU" sz="1800" dirty="0" smtClean="0">
                <a:latin typeface="Times New Roman" pitchFamily="18" charset="0"/>
              </a:rPr>
              <a:t>-2020годов</a:t>
            </a:r>
            <a:r>
              <a:rPr lang="ru-RU" sz="2000" dirty="0" smtClean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Clr>
                <a:srgbClr val="90C6F6"/>
              </a:buClr>
              <a:buFont typeface="Wingdings" pitchFamily="2" charset="2"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8186738" y="5616575"/>
            <a:ext cx="34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ru-RU">
              <a:latin typeface="Calibri" pitchFamily="34" charset="0"/>
            </a:endParaRPr>
          </a:p>
        </p:txBody>
      </p:sp>
      <p:pic>
        <p:nvPicPr>
          <p:cNvPr id="49156" name="Picture 6" descr="меш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4288" y="4509120"/>
            <a:ext cx="2232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590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557213" y="407988"/>
            <a:ext cx="805815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по разделу «Культура, кинематография»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322346"/>
              </p:ext>
            </p:extLst>
          </p:nvPr>
        </p:nvGraphicFramePr>
        <p:xfrm>
          <a:off x="230188" y="1463675"/>
          <a:ext cx="8175625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8788" y="382588"/>
            <a:ext cx="8228012" cy="609600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2000" dirty="0" smtClean="0"/>
              <a:t>Расходы бюджета </a:t>
            </a:r>
            <a:r>
              <a:rPr lang="ru-RU" sz="2000" dirty="0" err="1" smtClean="0"/>
              <a:t>Новоалександровского</a:t>
            </a:r>
            <a:r>
              <a:rPr lang="ru-RU" sz="2000" dirty="0" smtClean="0"/>
              <a:t> сельского поселения по разделу «Образование» в 2017-2020 </a:t>
            </a:r>
            <a:r>
              <a:rPr lang="ru-RU" sz="2000" dirty="0" err="1" smtClean="0"/>
              <a:t>годах,тыс.руб</a:t>
            </a:r>
            <a:r>
              <a:rPr lang="ru-RU" sz="20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54478"/>
              </p:ext>
            </p:extLst>
          </p:nvPr>
        </p:nvGraphicFramePr>
        <p:xfrm>
          <a:off x="301625" y="1463675"/>
          <a:ext cx="78232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по разделу «Социальная политика»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518048"/>
              </p:ext>
            </p:extLst>
          </p:nvPr>
        </p:nvGraphicFramePr>
        <p:xfrm>
          <a:off x="230188" y="1176338"/>
          <a:ext cx="8042275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по разделу «Физическая культура и спорт»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666243"/>
              </p:ext>
            </p:extLst>
          </p:nvPr>
        </p:nvGraphicFramePr>
        <p:xfrm>
          <a:off x="374650" y="1392238"/>
          <a:ext cx="8042275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3175"/>
            <a:ext cx="9144000" cy="911225"/>
          </a:xfrm>
          <a:prstGeom prst="rect">
            <a:avLst/>
          </a:prstGeom>
        </p:spPr>
        <p:txBody>
          <a:bodyPr anchor="ctr"/>
          <a:lstStyle/>
          <a:p>
            <a:pPr algn="ctr"/>
            <a:endParaRPr lang="ru-RU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Доля программных расходов в общем объеме расходов, финансируемых за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счет  средств бюджета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Новоалександровского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сельского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поселения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201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-201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году.</a:t>
            </a:r>
          </a:p>
          <a:p>
            <a:pPr algn="ctr"/>
            <a:r>
              <a:rPr lang="ru-RU" sz="2000" b="1" dirty="0">
                <a:solidFill>
                  <a:srgbClr val="1F330B"/>
                </a:solidFill>
                <a:latin typeface="Arial Black" pitchFamily="34" charset="0"/>
              </a:rPr>
              <a:t>201</a:t>
            </a:r>
            <a:r>
              <a:rPr lang="ru-RU" sz="2000" b="1" dirty="0">
                <a:solidFill>
                  <a:srgbClr val="1F330B"/>
                </a:solidFill>
              </a:rPr>
              <a:t>7</a:t>
            </a:r>
            <a:r>
              <a:rPr lang="ru-RU" sz="2000" b="1" dirty="0">
                <a:solidFill>
                  <a:srgbClr val="1F330B"/>
                </a:solidFill>
                <a:latin typeface="Arial Black" pitchFamily="34" charset="0"/>
              </a:rPr>
              <a:t> год                                      201</a:t>
            </a:r>
            <a:r>
              <a:rPr lang="ru-RU" sz="2000" b="1" dirty="0">
                <a:solidFill>
                  <a:srgbClr val="1F330B"/>
                </a:solidFill>
              </a:rPr>
              <a:t>8</a:t>
            </a:r>
            <a:r>
              <a:rPr lang="ru-RU" sz="2000" b="1" dirty="0">
                <a:solidFill>
                  <a:srgbClr val="1F330B"/>
                </a:solidFill>
                <a:latin typeface="Arial Black" pitchFamily="34" charset="0"/>
              </a:rPr>
              <a:t> год</a:t>
            </a:r>
          </a:p>
        </p:txBody>
      </p:sp>
      <p:sp>
        <p:nvSpPr>
          <p:cNvPr id="104478" name="Прямоугольник 4"/>
          <p:cNvSpPr>
            <a:spLocks noChangeArrowheads="1"/>
          </p:cNvSpPr>
          <p:nvPr/>
        </p:nvSpPr>
        <p:spPr bwMode="auto">
          <a:xfrm>
            <a:off x="395288" y="5445125"/>
            <a:ext cx="4176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51A2"/>
                </a:solidFill>
              </a:rPr>
              <a:t>Доля программных расходов в расходах поселения в 2017 году – </a:t>
            </a:r>
            <a:r>
              <a:rPr lang="ru-RU" sz="1600" b="1" dirty="0" smtClean="0">
                <a:solidFill>
                  <a:srgbClr val="0051A2"/>
                </a:solidFill>
              </a:rPr>
              <a:t>94,9%</a:t>
            </a:r>
            <a:endParaRPr lang="ru-RU" sz="1600" b="1" dirty="0">
              <a:solidFill>
                <a:srgbClr val="0051A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87611" y="6534969"/>
            <a:ext cx="328937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1100" b="1" dirty="0">
                <a:ln w="50800"/>
                <a:solidFill>
                  <a:srgbClr val="1D4775">
                    <a:lumMod val="20000"/>
                    <a:lumOff val="80000"/>
                  </a:srgbClr>
                </a:solidFill>
                <a:latin typeface="Calibri"/>
                <a:cs typeface="+mn-cs"/>
              </a:rPr>
              <a:t>22</a:t>
            </a:r>
            <a:endParaRPr lang="ru-RU" sz="1050" b="1" dirty="0">
              <a:ln w="50800"/>
              <a:solidFill>
                <a:srgbClr val="1D4775">
                  <a:lumMod val="20000"/>
                  <a:lumOff val="8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104480" name="Rectangle 8"/>
          <p:cNvSpPr>
            <a:spLocks noChangeArrowheads="1"/>
          </p:cNvSpPr>
          <p:nvPr/>
        </p:nvSpPr>
        <p:spPr bwMode="auto">
          <a:xfrm>
            <a:off x="0" y="1843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481" name="Rectangle 16"/>
          <p:cNvSpPr>
            <a:spLocks noChangeArrowheads="1"/>
          </p:cNvSpPr>
          <p:nvPr/>
        </p:nvSpPr>
        <p:spPr bwMode="auto">
          <a:xfrm>
            <a:off x="5076825" y="5373688"/>
            <a:ext cx="40671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51A2"/>
                </a:solidFill>
              </a:rPr>
              <a:t>Доля программных расходов в расходах поселения в   2018 </a:t>
            </a:r>
          </a:p>
          <a:p>
            <a:pPr algn="ctr"/>
            <a:r>
              <a:rPr lang="ru-RU" sz="1600" b="1" dirty="0">
                <a:solidFill>
                  <a:srgbClr val="0051A2"/>
                </a:solidFill>
              </a:rPr>
              <a:t>году – </a:t>
            </a:r>
            <a:r>
              <a:rPr lang="ru-RU" sz="1600" b="1" dirty="0" smtClean="0">
                <a:solidFill>
                  <a:srgbClr val="0051A2"/>
                </a:solidFill>
              </a:rPr>
              <a:t>97,2 </a:t>
            </a:r>
            <a:r>
              <a:rPr lang="ru-RU" sz="1600" b="1" dirty="0">
                <a:solidFill>
                  <a:srgbClr val="0051A2"/>
                </a:solidFill>
              </a:rPr>
              <a:t>%</a:t>
            </a:r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543949"/>
              </p:ext>
            </p:extLst>
          </p:nvPr>
        </p:nvGraphicFramePr>
        <p:xfrm>
          <a:off x="735013" y="1751013"/>
          <a:ext cx="3970337" cy="3290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663302"/>
              </p:ext>
            </p:extLst>
          </p:nvPr>
        </p:nvGraphicFramePr>
        <p:xfrm>
          <a:off x="4775200" y="1751013"/>
          <a:ext cx="4318000" cy="334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Объект 1"/>
          <p:cNvSpPr>
            <a:spLocks noGrp="1"/>
          </p:cNvSpPr>
          <p:nvPr>
            <p:ph idx="4294967295"/>
          </p:nvPr>
        </p:nvSpPr>
        <p:spPr>
          <a:xfrm>
            <a:off x="533400" y="2085975"/>
            <a:ext cx="8077200" cy="2603790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Официальный сайт администрации </a:t>
            </a:r>
            <a:r>
              <a:rPr lang="ru-RU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сельского </a:t>
            </a:r>
            <a:r>
              <a:rPr 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b="1" dirty="0" smtClean="0">
                <a:solidFill>
                  <a:srgbClr val="FFFFFF"/>
                </a:solidFill>
              </a:rPr>
              <a:t>:</a:t>
            </a:r>
            <a:r>
              <a:rPr lang="en-US" sz="2400" b="1" dirty="0">
                <a:solidFill>
                  <a:srgbClr val="FFFFFF"/>
                </a:solidFill>
              </a:rPr>
              <a:t>http://novoaleksandrovskoe.ru/</a:t>
            </a:r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2083" name="Rectangle 3"/>
          <p:cNvSpPr>
            <a:spLocks noGrp="1"/>
          </p:cNvSpPr>
          <p:nvPr>
            <p:ph type="title" idx="4294967295"/>
          </p:nvPr>
        </p:nvSpPr>
        <p:spPr>
          <a:xfrm>
            <a:off x="542925" y="392113"/>
            <a:ext cx="8085138" cy="738664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2400" b="1" dirty="0"/>
              <a:t>Источники размещения информации о бюджете </a:t>
            </a:r>
            <a:r>
              <a:rPr lang="ru-RU" sz="2400" b="1" dirty="0" err="1" smtClean="0"/>
              <a:t>Новоалександровского</a:t>
            </a:r>
            <a:r>
              <a:rPr lang="ru-RU" sz="2400" b="1" dirty="0" smtClean="0"/>
              <a:t> сельского поселения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0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0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0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0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0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0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3" grpId="0" build="p"/>
      <p:bldP spid="3020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/>
          </p:cNvSpPr>
          <p:nvPr>
            <p:ph type="title" idx="4294967295"/>
          </p:nvPr>
        </p:nvSpPr>
        <p:spPr>
          <a:xfrm>
            <a:off x="458788" y="382588"/>
            <a:ext cx="8226425" cy="48260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3100" b="1">
                <a:latin typeface="Times New Roman" pitchFamily="18" charset="0"/>
              </a:rPr>
              <a:t>Основные понятия и определения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908050"/>
            <a:ext cx="8382000" cy="4629150"/>
          </a:xfrm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400" i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Поступающие в бюджет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   денежные средства –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  </a:t>
            </a:r>
            <a:r>
              <a:rPr lang="ru-RU" sz="2400" b="1" i="1">
                <a:latin typeface="Times New Roman" pitchFamily="18" charset="0"/>
              </a:rPr>
              <a:t>ДОХОДЫ БЮДЖЕТА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Выплачиваемые из бюджета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 денежные средства –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</a:rPr>
              <a:t>РАСХОДЫ   БЮДЖЕТА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8186738" y="5616575"/>
            <a:ext cx="34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ru-RU">
              <a:latin typeface="Calibri" pitchFamily="34" charset="0"/>
            </a:endParaRPr>
          </a:p>
        </p:txBody>
      </p:sp>
      <p:pic>
        <p:nvPicPr>
          <p:cNvPr id="50180" name="Picture 5" descr="доход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981075"/>
            <a:ext cx="35274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6" descr="расход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429000"/>
            <a:ext cx="34559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3379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/>
          </p:cNvSpPr>
          <p:nvPr>
            <p:ph type="title" idx="4294967295"/>
          </p:nvPr>
        </p:nvSpPr>
        <p:spPr>
          <a:xfrm>
            <a:off x="458788" y="382588"/>
            <a:ext cx="8226425" cy="48260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3100" b="1">
                <a:latin typeface="Times New Roman" pitchFamily="18" charset="0"/>
              </a:rPr>
              <a:t>Основные понятия и определения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341438"/>
            <a:ext cx="8382000" cy="4206875"/>
          </a:xfrm>
        </p:spPr>
        <p:txBody>
          <a:bodyPr lIns="0" tIns="0" rIns="0" bIns="0">
            <a:spAutoFit/>
          </a:bodyPr>
          <a:lstStyle/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b="1" i="1">
                <a:latin typeface="Times New Roman" pitchFamily="18" charset="0"/>
              </a:rPr>
              <a:t>Сбалансированность бюджета</a:t>
            </a:r>
            <a:r>
              <a:rPr lang="ru-RU" sz="2000" i="1"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по доходам и расходам –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 основополагающее требование, 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предъявляемое к органам, составляющим 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и утверждающим бюджет.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Если  расходы  бюджета  превышают  доходы,  то  бюджет  формируется с </a:t>
            </a:r>
            <a:r>
              <a:rPr lang="ru-RU" sz="2000" b="1" i="1">
                <a:latin typeface="Times New Roman" pitchFamily="18" charset="0"/>
              </a:rPr>
              <a:t>ДЕФИЦИТ</a:t>
            </a:r>
            <a:r>
              <a:rPr lang="ru-RU" sz="2000" i="1">
                <a:latin typeface="Times New Roman" pitchFamily="18" charset="0"/>
              </a:rPr>
              <a:t>ом.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При  дефицитном  бюджете  растет долг и (или) снижаются остатки.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Превышение доходов над расходами образует </a:t>
            </a:r>
            <a:r>
              <a:rPr lang="ru-RU" sz="2000" b="1" i="1">
                <a:latin typeface="Times New Roman" pitchFamily="18" charset="0"/>
              </a:rPr>
              <a:t>ПРОФИЦИТ</a:t>
            </a:r>
            <a:r>
              <a:rPr lang="ru-RU" sz="2000" i="1">
                <a:latin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При профицитном бюджете снижается долг и (или) растут остатки.</a:t>
            </a:r>
            <a:endParaRPr lang="ru-RU" sz="2000" b="1" i="1">
              <a:latin typeface="Times New Roman" pitchFamily="18" charset="0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8186738" y="5616575"/>
            <a:ext cx="34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ru-RU">
              <a:latin typeface="Calibri" pitchFamily="34" charset="0"/>
            </a:endParaRPr>
          </a:p>
        </p:txBody>
      </p:sp>
      <p:pic>
        <p:nvPicPr>
          <p:cNvPr id="51204" name="Picture 5" descr="сбалансированност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1" y="836613"/>
            <a:ext cx="3323853" cy="299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348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200" smtClean="0">
              <a:latin typeface="Tahom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53561" y="6367463"/>
            <a:ext cx="8499231" cy="457200"/>
          </a:xfrm>
          <a:solidFill>
            <a:schemeClr val="bg1">
              <a:alpha val="50195"/>
            </a:schemeClr>
          </a:solidFill>
        </p:spPr>
        <p:txBody>
          <a:bodyPr lIns="54000" rIns="54000"/>
          <a:lstStyle/>
          <a:p>
            <a:pPr marL="0" indent="182563" algn="just" eaLnBrk="1" hangingPunct="1">
              <a:buFontTx/>
              <a:buNone/>
            </a:pPr>
            <a:r>
              <a:rPr lang="ru-RU" altLang="ru-RU" sz="1400" b="1" smtClean="0">
                <a:solidFill>
                  <a:schemeClr val="accent2"/>
                </a:solidFill>
              </a:rPr>
              <a:t>Местный бюджет – одна из составных частей бюджетной системы РФ. Он является финансовой основой деятельности органов местного самоуправления. </a:t>
            </a:r>
          </a:p>
        </p:txBody>
      </p:sp>
      <p:graphicFrame>
        <p:nvGraphicFramePr>
          <p:cNvPr id="16608" name="Group 22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00524167"/>
              </p:ext>
            </p:extLst>
          </p:nvPr>
        </p:nvGraphicFramePr>
        <p:xfrm>
          <a:off x="0" y="116632"/>
          <a:ext cx="9144004" cy="6589319"/>
        </p:xfrm>
        <a:graphic>
          <a:graphicData uri="http://schemas.openxmlformats.org/drawingml/2006/table">
            <a:tbl>
              <a:tblPr/>
              <a:tblGrid>
                <a:gridCol w="647775"/>
                <a:gridCol w="241590"/>
                <a:gridCol w="444683"/>
                <a:gridCol w="354100"/>
                <a:gridCol w="225635"/>
                <a:gridCol w="449624"/>
                <a:gridCol w="223989"/>
                <a:gridCol w="746080"/>
                <a:gridCol w="746081"/>
                <a:gridCol w="413390"/>
                <a:gridCol w="411743"/>
                <a:gridCol w="225636"/>
                <a:gridCol w="853133"/>
                <a:gridCol w="225635"/>
                <a:gridCol w="360688"/>
                <a:gridCol w="227283"/>
                <a:gridCol w="223989"/>
                <a:gridCol w="755960"/>
                <a:gridCol w="223989"/>
                <a:gridCol w="1143001"/>
              </a:tblGrid>
              <a:tr h="944799">
                <a:tc gridSpan="2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Бюджетная система Российской Федерации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4406" marR="844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3F0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государственных внебюджетных фондов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субъектов РФ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территориальных государственных внебюджетных фондов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6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муниципальных районов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городских округов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внутригородских муниципальных образований городов федерального значения.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городских и сельских поселений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34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/>
          </p:cNvSpPr>
          <p:nvPr>
            <p:ph type="title" idx="4294967295"/>
          </p:nvPr>
        </p:nvSpPr>
        <p:spPr>
          <a:xfrm>
            <a:off x="458788" y="382588"/>
            <a:ext cx="8226425" cy="52705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3400" b="1"/>
              <a:t>Этапы работы с бюджетом</a:t>
            </a:r>
            <a:endParaRPr lang="ru-RU" sz="3500" b="1"/>
          </a:p>
        </p:txBody>
      </p:sp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8186738" y="5616575"/>
            <a:ext cx="34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ru-RU">
              <a:latin typeface="Calibri" pitchFamily="34" charset="0"/>
            </a:endParaRPr>
          </a:p>
        </p:txBody>
      </p:sp>
      <p:pic>
        <p:nvPicPr>
          <p:cNvPr id="54275" name="Picture 6" descr="Этап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268413"/>
            <a:ext cx="303530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7"/>
          <p:cNvSpPr>
            <a:spLocks noChangeArrowheads="1"/>
          </p:cNvSpPr>
          <p:nvPr/>
        </p:nvSpPr>
        <p:spPr bwMode="auto">
          <a:xfrm>
            <a:off x="3563938" y="1700213"/>
            <a:ext cx="5329237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b="1" u="sng">
                <a:solidFill>
                  <a:schemeClr val="hlink"/>
                </a:solidFill>
              </a:rPr>
              <a:t>Формирование проекта бюджета</a:t>
            </a:r>
          </a:p>
          <a:p>
            <a:endParaRPr lang="ru-RU" b="1" u="sng">
              <a:solidFill>
                <a:schemeClr val="hlink"/>
              </a:solidFill>
            </a:endParaRPr>
          </a:p>
          <a:p>
            <a:r>
              <a:rPr lang="ru-RU" b="1" u="sng">
                <a:solidFill>
                  <a:schemeClr val="hlink"/>
                </a:solidFill>
              </a:rPr>
              <a:t>Рассмотрение и утверждение бюджета</a:t>
            </a:r>
          </a:p>
          <a:p>
            <a:endParaRPr lang="ru-RU" b="1" u="sng">
              <a:solidFill>
                <a:schemeClr val="hlink"/>
              </a:solidFill>
            </a:endParaRPr>
          </a:p>
          <a:p>
            <a:r>
              <a:rPr lang="ru-RU" b="1" u="sng">
                <a:solidFill>
                  <a:schemeClr val="hlink"/>
                </a:solidFill>
              </a:rPr>
              <a:t>Исполнение бюджета</a:t>
            </a:r>
          </a:p>
          <a:p>
            <a:endParaRPr lang="ru-RU" b="1" u="sng">
              <a:solidFill>
                <a:schemeClr val="hlink"/>
              </a:solidFill>
            </a:endParaRPr>
          </a:p>
          <a:p>
            <a:r>
              <a:rPr lang="ru-RU" b="1" u="sng">
                <a:solidFill>
                  <a:schemeClr val="hlink"/>
                </a:solidFill>
              </a:rPr>
              <a:t>Составление и утверждение отчета об исполнении бюджета</a:t>
            </a:r>
          </a:p>
          <a:p>
            <a:endParaRPr lang="ru-RU" b="1" u="sng">
              <a:solidFill>
                <a:schemeClr val="hlink"/>
              </a:solidFill>
            </a:endParaRPr>
          </a:p>
          <a:p>
            <a:r>
              <a:rPr lang="ru-RU" b="1" u="sng">
                <a:solidFill>
                  <a:schemeClr val="hlink"/>
                </a:solidFill>
              </a:rPr>
              <a:t>Финансовый контроль</a:t>
            </a:r>
          </a:p>
          <a:p>
            <a:endParaRPr lang="ru-RU" b="1" u="sng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25400" y="0"/>
            <a:ext cx="9144000" cy="1052513"/>
          </a:xfrm>
          <a:prstGeom prst="rect">
            <a:avLst/>
          </a:prstGeom>
          <a:noFill/>
          <a:ln/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Основные нормативные правовые акты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при формировании бюджета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56322" name="Group 14"/>
          <p:cNvGrpSpPr>
            <a:grpSpLocks/>
          </p:cNvGrpSpPr>
          <p:nvPr/>
        </p:nvGrpSpPr>
        <p:grpSpPr bwMode="auto">
          <a:xfrm>
            <a:off x="539750" y="3213100"/>
            <a:ext cx="8215313" cy="785813"/>
            <a:chOff x="1344" y="1680"/>
            <a:chExt cx="2928" cy="448"/>
          </a:xfrm>
        </p:grpSpPr>
        <p:sp>
          <p:nvSpPr>
            <p:cNvPr id="56344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5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dirty="0">
                  <a:solidFill>
                    <a:schemeClr val="bg1"/>
                  </a:solidFill>
                </a:rPr>
                <a:t>Приказ Министерства финансов Российской Федерации</a:t>
              </a:r>
            </a:p>
            <a:p>
              <a:r>
                <a:rPr lang="ru-RU" sz="1600" dirty="0">
                  <a:solidFill>
                    <a:schemeClr val="bg1"/>
                  </a:solidFill>
                </a:rPr>
                <a:t> от 1 июля 2013 года 65н «Об утверждении Указаний о порядке применения</a:t>
              </a:r>
            </a:p>
            <a:p>
              <a:r>
                <a:rPr lang="ru-RU" sz="1600" dirty="0">
                  <a:solidFill>
                    <a:schemeClr val="bg1"/>
                  </a:solidFill>
                </a:rPr>
                <a:t>бюджетной классификации Российской Федерации» (с последующими изменениями)</a:t>
              </a:r>
            </a:p>
          </p:txBody>
        </p:sp>
      </p:grpSp>
      <p:sp>
        <p:nvSpPr>
          <p:cNvPr id="56323" name="Text Box 17"/>
          <p:cNvSpPr txBox="1">
            <a:spLocks noChangeArrowheads="1"/>
          </p:cNvSpPr>
          <p:nvPr/>
        </p:nvSpPr>
        <p:spPr bwMode="gray">
          <a:xfrm>
            <a:off x="714375" y="4060825"/>
            <a:ext cx="778668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51A2"/>
                </a:solidFill>
                <a:latin typeface="Verdana" pitchFamily="34" charset="0"/>
              </a:rPr>
              <a:t>Проект закона области «Об областном бюджете на 2014 год и плановый период 2015 и 2016 годов»</a:t>
            </a:r>
            <a:endParaRPr lang="en-US" sz="1600">
              <a:solidFill>
                <a:srgbClr val="0051A2"/>
              </a:solidFill>
              <a:latin typeface="Verdana" pitchFamily="34" charset="0"/>
            </a:endParaRPr>
          </a:p>
        </p:txBody>
      </p:sp>
      <p:grpSp>
        <p:nvGrpSpPr>
          <p:cNvPr id="56324" name="Group 14"/>
          <p:cNvGrpSpPr>
            <a:grpSpLocks/>
          </p:cNvGrpSpPr>
          <p:nvPr/>
        </p:nvGrpSpPr>
        <p:grpSpPr bwMode="auto">
          <a:xfrm>
            <a:off x="571500" y="4989513"/>
            <a:ext cx="8215313" cy="785812"/>
            <a:chOff x="1344" y="1680"/>
            <a:chExt cx="2928" cy="448"/>
          </a:xfrm>
        </p:grpSpPr>
        <p:sp>
          <p:nvSpPr>
            <p:cNvPr id="56342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325" name="Text Box 17"/>
          <p:cNvSpPr txBox="1">
            <a:spLocks noChangeArrowheads="1"/>
          </p:cNvSpPr>
          <p:nvPr/>
        </p:nvSpPr>
        <p:spPr bwMode="gray">
          <a:xfrm>
            <a:off x="714375" y="4989513"/>
            <a:ext cx="778668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Бюджетное послание Президента Российской Федерации «О бюджетной политике в 2018-2020 годах»</a:t>
            </a:r>
          </a:p>
        </p:txBody>
      </p:sp>
      <p:grpSp>
        <p:nvGrpSpPr>
          <p:cNvPr id="56326" name="Group 14"/>
          <p:cNvGrpSpPr>
            <a:grpSpLocks/>
          </p:cNvGrpSpPr>
          <p:nvPr/>
        </p:nvGrpSpPr>
        <p:grpSpPr bwMode="auto">
          <a:xfrm>
            <a:off x="539750" y="2492375"/>
            <a:ext cx="8215313" cy="731838"/>
            <a:chOff x="1344" y="1680"/>
            <a:chExt cx="2928" cy="448"/>
          </a:xfrm>
        </p:grpSpPr>
        <p:sp>
          <p:nvSpPr>
            <p:cNvPr id="56340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1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327" name="Text Box 5"/>
          <p:cNvSpPr txBox="1">
            <a:spLocks noChangeArrowheads="1"/>
          </p:cNvSpPr>
          <p:nvPr/>
        </p:nvSpPr>
        <p:spPr bwMode="gray">
          <a:xfrm>
            <a:off x="539750" y="2565400"/>
            <a:ext cx="807243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Основные направления бюджетной, налоговой и долговой  политики </a:t>
            </a:r>
            <a:r>
              <a:rPr lang="ru-RU" sz="1600" dirty="0" err="1" smtClean="0">
                <a:solidFill>
                  <a:schemeClr val="bg1"/>
                </a:solidFill>
              </a:rPr>
              <a:t>Новоалександровского</a:t>
            </a:r>
            <a:r>
              <a:rPr lang="ru-RU" sz="1600" dirty="0" smtClean="0">
                <a:solidFill>
                  <a:schemeClr val="bg1"/>
                </a:solidFill>
              </a:rPr>
              <a:t> сельского поселения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56328" name="Group 14"/>
          <p:cNvGrpSpPr>
            <a:grpSpLocks/>
          </p:cNvGrpSpPr>
          <p:nvPr/>
        </p:nvGrpSpPr>
        <p:grpSpPr bwMode="auto">
          <a:xfrm>
            <a:off x="539750" y="1773238"/>
            <a:ext cx="8215313" cy="714375"/>
            <a:chOff x="1344" y="1680"/>
            <a:chExt cx="2928" cy="448"/>
          </a:xfrm>
        </p:grpSpPr>
        <p:sp>
          <p:nvSpPr>
            <p:cNvPr id="56338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39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329" name="Text Box 9"/>
          <p:cNvSpPr txBox="1">
            <a:spLocks noChangeArrowheads="1"/>
          </p:cNvSpPr>
          <p:nvPr/>
        </p:nvSpPr>
        <p:spPr bwMode="gray">
          <a:xfrm>
            <a:off x="538060" y="1929508"/>
            <a:ext cx="77755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Налоговый кодекс Российской Федерации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56330" name="Group 14"/>
          <p:cNvGrpSpPr>
            <a:grpSpLocks/>
          </p:cNvGrpSpPr>
          <p:nvPr/>
        </p:nvGrpSpPr>
        <p:grpSpPr bwMode="auto">
          <a:xfrm>
            <a:off x="539750" y="981075"/>
            <a:ext cx="8093075" cy="714375"/>
            <a:chOff x="1344" y="1680"/>
            <a:chExt cx="2928" cy="448"/>
          </a:xfrm>
        </p:grpSpPr>
        <p:sp>
          <p:nvSpPr>
            <p:cNvPr id="56336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37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331" name="Text Box 13"/>
          <p:cNvSpPr txBox="1">
            <a:spLocks noChangeArrowheads="1"/>
          </p:cNvSpPr>
          <p:nvPr/>
        </p:nvSpPr>
        <p:spPr bwMode="gray">
          <a:xfrm>
            <a:off x="800099" y="1026723"/>
            <a:ext cx="7572375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bg1"/>
                </a:solidFill>
              </a:rPr>
              <a:t>Бюджетный кодекс Российской Федерации</a:t>
            </a:r>
          </a:p>
          <a:p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23679" y="6534969"/>
            <a:ext cx="256801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1100" b="1" dirty="0">
                <a:ln w="50800"/>
                <a:solidFill>
                  <a:srgbClr val="1D4775">
                    <a:lumMod val="20000"/>
                    <a:lumOff val="80000"/>
                  </a:srgbClr>
                </a:solidFill>
                <a:latin typeface="Calibri"/>
                <a:cs typeface="+mn-cs"/>
              </a:rPr>
              <a:t>3</a:t>
            </a:r>
            <a:endParaRPr lang="ru-RU" sz="1050" b="1" dirty="0">
              <a:ln w="50800"/>
              <a:solidFill>
                <a:srgbClr val="1D4775">
                  <a:lumMod val="20000"/>
                  <a:lumOff val="80000"/>
                </a:srgbClr>
              </a:solidFill>
              <a:latin typeface="Calibri"/>
              <a:cs typeface="+mn-cs"/>
            </a:endParaRPr>
          </a:p>
        </p:txBody>
      </p:sp>
      <p:grpSp>
        <p:nvGrpSpPr>
          <p:cNvPr id="56333" name="Group 14"/>
          <p:cNvGrpSpPr>
            <a:grpSpLocks/>
          </p:cNvGrpSpPr>
          <p:nvPr/>
        </p:nvGrpSpPr>
        <p:grpSpPr bwMode="auto">
          <a:xfrm>
            <a:off x="539750" y="4005263"/>
            <a:ext cx="8215313" cy="785812"/>
            <a:chOff x="1344" y="1680"/>
            <a:chExt cx="2928" cy="448"/>
          </a:xfrm>
        </p:grpSpPr>
        <p:sp>
          <p:nvSpPr>
            <p:cNvPr id="56334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35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dirty="0">
                  <a:solidFill>
                    <a:schemeClr val="bg1"/>
                  </a:solidFill>
                </a:rPr>
                <a:t>Послание Президента Российской Федерации Федеральному Собранию РФ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25400" y="0"/>
            <a:ext cx="9144000" cy="5373688"/>
          </a:xfrm>
          <a:prstGeom prst="rect">
            <a:avLst/>
          </a:prstGeom>
          <a:noFill/>
          <a:ln/>
        </p:spPr>
        <p:txBody>
          <a:bodyPr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Основные</a:t>
            </a:r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задачи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бюджетной политики на 2018-2020 год</a:t>
            </a:r>
          </a:p>
          <a:p>
            <a:pPr algn="ctr"/>
            <a:endParaRPr lang="ru-RU" sz="28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сохранение социальной направленности бюджета поселения;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определение приоритетности расходов бюджета  поселения;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повышение эффективности бюджетных расходов;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обеспечение реализации указов Президента Российской Федерации, направленных на решение неотложных  проблем социально-экономического развития  страны;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совершенствование муниципального финансового контроля с целью его ориентации  на оценку эффективности бюджетных расходов;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создание условий для  поддержания устойчивого  исполнения местных бюджетов.</a:t>
            </a:r>
            <a:endParaRPr lang="ru-RU" sz="24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усиление стимулирующей роли межбюджетных трансфертов, в том числе в части повышения заинтересованности органов местного самоуправления поселения в содействии развитию экономики соответствующих территорий муниципальных образований поселения;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обеспечение публичности процесса управления общественными финансами, открытости и прозрачности бюджетного процесса  для граждан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23679" y="6534969"/>
            <a:ext cx="256801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1100" b="1" dirty="0">
                <a:ln w="50800"/>
                <a:solidFill>
                  <a:srgbClr val="1D4775">
                    <a:lumMod val="20000"/>
                    <a:lumOff val="80000"/>
                  </a:srgbClr>
                </a:solidFill>
                <a:latin typeface="Calibri"/>
                <a:cs typeface="+mn-cs"/>
              </a:rPr>
              <a:t>3</a:t>
            </a:r>
            <a:endParaRPr lang="ru-RU" sz="1050" b="1" dirty="0">
              <a:ln w="50800"/>
              <a:solidFill>
                <a:srgbClr val="1D4775">
                  <a:lumMod val="20000"/>
                  <a:lumOff val="80000"/>
                </a:srgbClr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with Blue Bar Segoe Template">
  <a:themeElements>
    <a:clrScheme name="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  <a:scene3d>
          <a:camera prst="orthographicFront"/>
          <a:lightRig rig="balanced" dir="t">
            <a:rot lat="0" lon="0" rev="2100000"/>
          </a:lightRig>
        </a:scene3d>
        <a:sp3d extrusionH="57150" prstMaterial="metal">
          <a:bevelT w="38100" h="25400"/>
          <a:contourClr>
            <a:schemeClr val="bg2"/>
          </a:contourClr>
        </a:sp3d>
      </a:bodyPr>
      <a:lstStyle>
        <a:defPPr algn="ctr">
          <a:defRPr sz="1050" b="1" dirty="0">
            <a:ln w="50800"/>
            <a:solidFill>
              <a:schemeClr val="tx2">
                <a:lumMod val="20000"/>
                <a:lumOff val="8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White with Blue Bar Segoe Template">
  <a:themeElements>
    <a:clrScheme name="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  <a:scene3d>
          <a:camera prst="orthographicFront"/>
          <a:lightRig rig="balanced" dir="t">
            <a:rot lat="0" lon="0" rev="2100000"/>
          </a:lightRig>
        </a:scene3d>
        <a:sp3d extrusionH="57150" prstMaterial="metal">
          <a:bevelT w="38100" h="25400"/>
          <a:contourClr>
            <a:schemeClr val="bg2"/>
          </a:contourClr>
        </a:sp3d>
      </a:bodyPr>
      <a:lstStyle>
        <a:defPPr algn="ctr">
          <a:defRPr sz="1050" b="1" dirty="0">
            <a:ln w="50800"/>
            <a:solidFill>
              <a:schemeClr val="tx2">
                <a:lumMod val="20000"/>
                <a:lumOff val="80000"/>
              </a:schemeClr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7403</TotalTime>
  <Words>1207</Words>
  <Application>Microsoft Office PowerPoint</Application>
  <PresentationFormat>Экран (4:3)</PresentationFormat>
  <Paragraphs>359</Paragraphs>
  <Slides>35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1_White with Blue Bar Segoe Template</vt:lpstr>
      <vt:lpstr>2_White with Blue Bar Segoe Template</vt:lpstr>
      <vt:lpstr>Склон</vt:lpstr>
      <vt:lpstr>Текстура</vt:lpstr>
      <vt:lpstr>Диаграмма</vt:lpstr>
      <vt:lpstr>Презентация PowerPoint</vt:lpstr>
      <vt:lpstr>Презентация PowerPoint</vt:lpstr>
      <vt:lpstr>Основные понятия и определения</vt:lpstr>
      <vt:lpstr>Основные понятия и определения</vt:lpstr>
      <vt:lpstr>Основные понятия и определения</vt:lpstr>
      <vt:lpstr>Презентация PowerPoint</vt:lpstr>
      <vt:lpstr>Этапы работы с бюджетом</vt:lpstr>
      <vt:lpstr>Презентация PowerPoint</vt:lpstr>
      <vt:lpstr>Презентация PowerPoint</vt:lpstr>
      <vt:lpstr>Основные параметры бюджета Новоалександровского сельского поселения на 2017-2020 годы, тыс.руб. </vt:lpstr>
      <vt:lpstr> Структура налоговых и неналоговых доходов  в динамике 2017-2020 гг., тыс.руб.</vt:lpstr>
      <vt:lpstr>Структура налоговых и неналоговых доходов бюджета поселения  2018 год</vt:lpstr>
      <vt:lpstr>Презентация PowerPoint</vt:lpstr>
      <vt:lpstr>Презентация PowerPoint</vt:lpstr>
      <vt:lpstr>НДФЛ –доходный источник бюджета сельского поселения</vt:lpstr>
      <vt:lpstr>Динамика поступления налога на доходы физических лиц за период 2017-2020 годы, тыс.руб.</vt:lpstr>
      <vt:lpstr>Земельный  налог, тыс.руб.</vt:lpstr>
      <vt:lpstr>Налог на имущество, тыс.руб.</vt:lpstr>
      <vt:lpstr>Единый сельскохозяйственный налог, тыс.руб.</vt:lpstr>
      <vt:lpstr>Государственная пошлина, тыс.руб.</vt:lpstr>
      <vt:lpstr>Доходы от использования имущества, находящегося в государственной  муниципальной собственности, тыс.руб.</vt:lpstr>
      <vt:lpstr>Безвозмездные поступления от других бюджетов бюджетной системы Российской Федерации в 2017-2020 годах, тыс. руб. </vt:lpstr>
      <vt:lpstr>Расходы бюджета сельского поселения в 2017-2020 годах, тыс.руб.</vt:lpstr>
      <vt:lpstr>Презентация PowerPoint</vt:lpstr>
      <vt:lpstr>Расходы бюджета Новоалександровского сельского поселения «Общегосударственные вопросы» в 2017-2020 годах,тыс.руб.</vt:lpstr>
      <vt:lpstr>Расходы бюджета Новоалександровского сельского поселения «Жилищно-коммунальное хозяйство» в 2017-2020 годах, тыс.руб.</vt:lpstr>
      <vt:lpstr>Расходы бюджета Новоалександровского сельского поселения «Национальная оборона» в 2017-2020 годах, тыс.руб.</vt:lpstr>
      <vt:lpstr>Расходы бюджета Новоалександровского сельского поселения «Национальная безопасность и правоохранительная деятельность»  в 2017-2020 годах, тыс.руб.</vt:lpstr>
      <vt:lpstr>Расходы бюджета Новоалександровского сельского поселения по разделу  «Национальная экономика»  в 2017-2020 годах, тыс.руб.</vt:lpstr>
      <vt:lpstr>Расходы бюджета Новоалександровского сельского поселения по разделу «Культура, кинематография» в 2017-2020 годах, тыс.руб.</vt:lpstr>
      <vt:lpstr>Расходы бюджета Новоалександровского сельского поселения по разделу «Образование» в 2017-2020 годах,тыс.руб.</vt:lpstr>
      <vt:lpstr>Расходы бюджета Новоалександровского сельского поселения по разделу «Социальная политика» в 2017-2020 годах, тыс.руб.</vt:lpstr>
      <vt:lpstr>Расходы бюджета Новоалександровского сельского поселения по разделу «Физическая культура и спорт» в 2017-2020 годах, тыс.руб.</vt:lpstr>
      <vt:lpstr>Презентация PowerPoint</vt:lpstr>
      <vt:lpstr>Источники размещения информации о бюджете Новоалександровского сельского поселения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Сомов</dc:creator>
  <cp:lastModifiedBy>СЭД</cp:lastModifiedBy>
  <cp:revision>808</cp:revision>
  <cp:lastPrinted>2017-11-30T05:33:17Z</cp:lastPrinted>
  <dcterms:modified xsi:type="dcterms:W3CDTF">2018-02-21T03:46:37Z</dcterms:modified>
</cp:coreProperties>
</file>