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9"/>
  </p:notesMasterIdLst>
  <p:sldIdLst>
    <p:sldId id="263" r:id="rId2"/>
    <p:sldId id="257" r:id="rId3"/>
    <p:sldId id="383" r:id="rId4"/>
    <p:sldId id="384" r:id="rId5"/>
    <p:sldId id="281" r:id="rId6"/>
    <p:sldId id="389" r:id="rId7"/>
    <p:sldId id="390" r:id="rId8"/>
    <p:sldId id="404" r:id="rId9"/>
    <p:sldId id="405" r:id="rId10"/>
    <p:sldId id="392" r:id="rId11"/>
    <p:sldId id="394" r:id="rId12"/>
    <p:sldId id="259" r:id="rId13"/>
    <p:sldId id="374" r:id="rId14"/>
    <p:sldId id="266" r:id="rId15"/>
    <p:sldId id="376" r:id="rId16"/>
    <p:sldId id="397" r:id="rId17"/>
    <p:sldId id="403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66FF"/>
    <a:srgbClr val="7BFD71"/>
    <a:srgbClr val="FF3300"/>
    <a:srgbClr val="3FAB49"/>
    <a:srgbClr val="9933FF"/>
    <a:srgbClr val="0D4DDD"/>
    <a:srgbClr val="A2935E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>
        <p:scale>
          <a:sx n="91" d="100"/>
          <a:sy n="91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6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15459,4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64672157392871665"/>
          <c:y val="8.406272270554024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2837329862702053E-4"/>
          <c:y val="5.5546705557627113E-2"/>
          <c:w val="0.6107554290638546"/>
          <c:h val="0.83194251080570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15459,4 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rgbClr val="CC00FF"/>
              </a:solidFill>
            </c:spPr>
          </c:dPt>
          <c:dLbls>
            <c:dLbl>
              <c:idx val="0"/>
              <c:layout>
                <c:manualLayout>
                  <c:x val="-0.15095755327776444"/>
                  <c:y val="-2.4907621284899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572589068649527E-2"/>
                  <c:y val="2.161187450529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285034245398564E-2"/>
                  <c:y val="-0.15728160246483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208892491231809E-2"/>
                  <c:y val="3.432074238927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938909559873623E-2"/>
                  <c:y val="8.1729211744049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39906706298525E-2"/>
                  <c:y val="6.455184279311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6823393620985124E-2"/>
                  <c:y val="-6.845000253732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499123351490002E-2"/>
                  <c:y val="-6.509565720060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0136118942868688"/>
                  <c:y val="-2.65669092938951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 - 7020,5</c:v>
                </c:pt>
                <c:pt idx="1">
                  <c:v>Акцизы - 1479,1</c:v>
                </c:pt>
                <c:pt idx="2">
                  <c:v>Налоги на совокупный доход - 85,8</c:v>
                </c:pt>
                <c:pt idx="3">
                  <c:v>Налоги на имущество - 6590,2</c:v>
                </c:pt>
                <c:pt idx="4">
                  <c:v>Государственная пошлина -  62,5</c:v>
                </c:pt>
                <c:pt idx="5">
                  <c:v>Штрафы 51,9</c:v>
                </c:pt>
                <c:pt idx="6">
                  <c:v>Безвозмездные поступления 175,0</c:v>
                </c:pt>
                <c:pt idx="7">
                  <c:v>Иные неналоговые доходы - 5,6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</c:v>
                </c:pt>
                <c:pt idx="1">
                  <c:v>0.1</c:v>
                </c:pt>
                <c:pt idx="2">
                  <c:v>6.0000000000000001E-3</c:v>
                </c:pt>
                <c:pt idx="3">
                  <c:v>0.42599999999999999</c:v>
                </c:pt>
                <c:pt idx="4">
                  <c:v>4.0000000000000001E-3</c:v>
                </c:pt>
                <c:pt idx="5">
                  <c:v>3.0000000000000001E-3</c:v>
                </c:pt>
                <c:pt idx="6">
                  <c:v>1.0999999999999999E-2</c:v>
                </c:pt>
                <c:pt idx="7">
                  <c:v>2.9999999999999997E-4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2868798320394993"/>
          <c:h val="0.38435594855909438"/>
        </c:manualLayout>
      </c:layout>
      <c:overlay val="0"/>
      <c:spPr>
        <a:ln w="0"/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Новоалександровского сельского поселения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Оценка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5500</c:v>
                </c:pt>
                <c:pt idx="1">
                  <c:v>6520</c:v>
                </c:pt>
                <c:pt idx="2">
                  <c:v>7020.5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619264"/>
        <c:axId val="20620800"/>
        <c:axId val="0"/>
      </c:bar3DChart>
      <c:catAx>
        <c:axId val="20619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20800"/>
        <c:crosses val="autoZero"/>
        <c:auto val="1"/>
        <c:lblAlgn val="ctr"/>
        <c:lblOffset val="100"/>
        <c:noMultiLvlLbl val="0"/>
      </c:catAx>
      <c:valAx>
        <c:axId val="2062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61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Шолоховского района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Оценка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4256.2</c:v>
                </c:pt>
                <c:pt idx="1">
                  <c:v>4798</c:v>
                </c:pt>
                <c:pt idx="2">
                  <c:v>6298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2522880"/>
        <c:axId val="22536960"/>
        <c:axId val="0"/>
      </c:bar3DChart>
      <c:catAx>
        <c:axId val="22522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2536960"/>
        <c:crosses val="autoZero"/>
        <c:auto val="1"/>
        <c:lblAlgn val="ctr"/>
        <c:lblOffset val="100"/>
        <c:noMultiLvlLbl val="0"/>
      </c:catAx>
      <c:valAx>
        <c:axId val="2253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52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Шолоховского района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Оценка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152.30000000000001</c:v>
                </c:pt>
                <c:pt idx="1">
                  <c:v>283.10000000000002</c:v>
                </c:pt>
                <c:pt idx="2">
                  <c:v>292.2</c:v>
                </c:pt>
              </c:numCache>
            </c:numRef>
          </c:val>
          <c:shape val="coneToMa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674816"/>
        <c:axId val="20676608"/>
        <c:axId val="0"/>
      </c:bar3DChart>
      <c:catAx>
        <c:axId val="2067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76608"/>
        <c:crosses val="autoZero"/>
        <c:auto val="1"/>
        <c:lblAlgn val="ctr"/>
        <c:lblOffset val="100"/>
        <c:noMultiLvlLbl val="0"/>
      </c:catAx>
      <c:valAx>
        <c:axId val="2067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67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0.13321293644033508"/>
          <c:y val="4.1191287387745974E-2"/>
          <c:w val="0.86678706355966495"/>
          <c:h val="0.79938537968060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2015 года</c:v>
                </c:pt>
                <c:pt idx="1">
                  <c:v>Проект 2016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4415.1000000000004</c:v>
                </c:pt>
                <c:pt idx="1">
                  <c:v>4238.8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9738624"/>
        <c:axId val="129740160"/>
        <c:axId val="0"/>
      </c:bar3DChart>
      <c:catAx>
        <c:axId val="129738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740160"/>
        <c:crosses val="autoZero"/>
        <c:auto val="1"/>
        <c:lblAlgn val="ctr"/>
        <c:lblOffset val="100"/>
        <c:noMultiLvlLbl val="0"/>
      </c:catAx>
      <c:valAx>
        <c:axId val="12974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973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38153838269621"/>
          <c:y val="5.6843976595089447E-2"/>
          <c:w val="0.77841575616244063"/>
          <c:h val="0.684717937232285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2016год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1479.1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обласной бюджет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2016год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29772160"/>
        <c:axId val="129786240"/>
      </c:barChart>
      <c:catAx>
        <c:axId val="12977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786240"/>
        <c:crosses val="autoZero"/>
        <c:auto val="1"/>
        <c:lblAlgn val="ctr"/>
        <c:lblOffset val="100"/>
        <c:noMultiLvlLbl val="0"/>
      </c:catAx>
      <c:valAx>
        <c:axId val="12978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97721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Азовского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</a:t>
          </a:r>
          <a:r>
            <a: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– 201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годы (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ПостановлениеНовоалександровского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от 30.10.201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№ 281)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основных направлениях налоговой политики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201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годы (Постановление администрации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от 10.11.2015 № 289)</a:t>
          </a:r>
          <a:r>
            <a: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6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75000" custLinFactNeighborX="-12500" custLinFactNeighborY="-35168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ScaleX="91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 custScaleY="102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EC803201-A58C-43E9-BA37-C329449C19AD}" type="presOf" srcId="{9BF7A4FA-841F-47F1-98E7-189AC313D563}" destId="{F5C3F7F1-CEA0-49C4-9AA0-D342FEFEA354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B284DD-D58C-48D7-8894-7BD370D26E32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0FCF210-6D6A-4772-B4D0-D5A5C414C317}">
      <dgm:prSet phldrT="[Текст]"/>
      <dgm:spPr/>
      <dgm:t>
        <a:bodyPr/>
        <a:lstStyle/>
        <a:p>
          <a:r>
            <a:rPr lang="ru-RU" dirty="0" smtClean="0"/>
            <a:t>Основные источники формирования дорожного фонда </a:t>
          </a:r>
          <a:r>
            <a:rPr lang="ru-RU" dirty="0" err="1" smtClean="0"/>
            <a:t>Новоалександровского</a:t>
          </a:r>
          <a:r>
            <a:rPr lang="ru-RU" dirty="0" smtClean="0"/>
            <a:t> сельского поселения</a:t>
          </a:r>
          <a:endParaRPr lang="ru-RU" dirty="0"/>
        </a:p>
      </dgm:t>
    </dgm:pt>
    <dgm:pt modelId="{6711813A-827B-47A6-A749-9089505EE5A5}" type="parTrans" cxnId="{C97C5C15-79FB-4A86-874E-D3F9712AB6E7}">
      <dgm:prSet/>
      <dgm:spPr/>
      <dgm:t>
        <a:bodyPr/>
        <a:lstStyle/>
        <a:p>
          <a:endParaRPr lang="ru-RU"/>
        </a:p>
      </dgm:t>
    </dgm:pt>
    <dgm:pt modelId="{CECE67A7-9C9B-4C3C-B083-ACA913A6BC96}" type="sibTrans" cxnId="{C97C5C15-79FB-4A86-874E-D3F9712AB6E7}">
      <dgm:prSet/>
      <dgm:spPr/>
      <dgm:t>
        <a:bodyPr/>
        <a:lstStyle/>
        <a:p>
          <a:endParaRPr lang="ru-RU"/>
        </a:p>
      </dgm:t>
    </dgm:pt>
    <dgm:pt modelId="{93C4D0A1-2354-471B-A5BE-27772F0AE045}">
      <dgm:prSet phldrT="[Текст]"/>
      <dgm:spPr/>
      <dgm:t>
        <a:bodyPr/>
        <a:lstStyle/>
        <a:p>
          <a:r>
            <a:rPr lang="ru-RU" dirty="0" smtClean="0"/>
            <a:t>Акцизы на автомобильный бензин, прямогонный бензин, дизельное топливо, моторные масла для дизельных и (или) карбюраторных (инжекторных) двигателей, производимые на территории Российской Федерации</a:t>
          </a:r>
          <a:endParaRPr lang="ru-RU" dirty="0"/>
        </a:p>
      </dgm:t>
    </dgm:pt>
    <dgm:pt modelId="{668B287F-AB69-48DB-B984-EB9D98183406}" type="parTrans" cxnId="{F27843EC-0C79-40A1-A4E6-D7F8C7EF7BF3}">
      <dgm:prSet/>
      <dgm:spPr/>
      <dgm:t>
        <a:bodyPr/>
        <a:lstStyle/>
        <a:p>
          <a:endParaRPr lang="ru-RU"/>
        </a:p>
      </dgm:t>
    </dgm:pt>
    <dgm:pt modelId="{21BF585A-5063-4B2F-9D39-9054F890698F}" type="sibTrans" cxnId="{F27843EC-0C79-40A1-A4E6-D7F8C7EF7BF3}">
      <dgm:prSet/>
      <dgm:spPr/>
      <dgm:t>
        <a:bodyPr/>
        <a:lstStyle/>
        <a:p>
          <a:endParaRPr lang="ru-RU"/>
        </a:p>
      </dgm:t>
    </dgm:pt>
    <dgm:pt modelId="{5952349A-F00E-4913-BD98-1F249B963318}">
      <dgm:prSet phldrT="[Текст]"/>
      <dgm:spPr/>
      <dgm:t>
        <a:bodyPr/>
        <a:lstStyle/>
        <a:p>
          <a:r>
            <a:rPr lang="ru-RU" dirty="0" smtClean="0"/>
            <a:t>Субсидии из областного бюджета на строительство (реконструкцию), капитальный ремонт, ремонт и содержание автомобильных дорог общего пользования местного значения</a:t>
          </a:r>
          <a:endParaRPr lang="ru-RU" dirty="0"/>
        </a:p>
      </dgm:t>
    </dgm:pt>
    <dgm:pt modelId="{4E83850F-D795-4ED5-BD43-231F1CB4910F}" type="parTrans" cxnId="{E9FE4164-6268-4936-9C59-2EC7871BA9C1}">
      <dgm:prSet/>
      <dgm:spPr/>
      <dgm:t>
        <a:bodyPr/>
        <a:lstStyle/>
        <a:p>
          <a:endParaRPr lang="ru-RU"/>
        </a:p>
      </dgm:t>
    </dgm:pt>
    <dgm:pt modelId="{C2C942E7-36D9-47BD-932E-19D4EDAFFD7A}" type="sibTrans" cxnId="{E9FE4164-6268-4936-9C59-2EC7871BA9C1}">
      <dgm:prSet/>
      <dgm:spPr/>
      <dgm:t>
        <a:bodyPr/>
        <a:lstStyle/>
        <a:p>
          <a:endParaRPr lang="ru-RU"/>
        </a:p>
      </dgm:t>
    </dgm:pt>
    <dgm:pt modelId="{432B59D4-9CD6-463F-ABB7-1C7EA1EB9819}" type="pres">
      <dgm:prSet presAssocID="{FEB284DD-D58C-48D7-8894-7BD370D26E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7AB66-8986-4B03-B8B1-A922F6357C70}" type="pres">
      <dgm:prSet presAssocID="{A0FCF210-6D6A-4772-B4D0-D5A5C414C317}" presName="boxAndChildren" presStyleCnt="0"/>
      <dgm:spPr/>
    </dgm:pt>
    <dgm:pt modelId="{3D2ABB69-CD70-45C6-8DCD-0B06DDAF9F39}" type="pres">
      <dgm:prSet presAssocID="{A0FCF210-6D6A-4772-B4D0-D5A5C414C3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7349DE15-39F4-4668-BC29-06142A6A8497}" type="pres">
      <dgm:prSet presAssocID="{A0FCF210-6D6A-4772-B4D0-D5A5C414C317}" presName="entireBox" presStyleLbl="node1" presStyleIdx="0" presStyleCnt="1" custLinFactNeighborY="6897"/>
      <dgm:spPr/>
      <dgm:t>
        <a:bodyPr/>
        <a:lstStyle/>
        <a:p>
          <a:endParaRPr lang="ru-RU"/>
        </a:p>
      </dgm:t>
    </dgm:pt>
    <dgm:pt modelId="{D50469F0-A2C2-4B0A-89CE-B4AE3370567D}" type="pres">
      <dgm:prSet presAssocID="{A0FCF210-6D6A-4772-B4D0-D5A5C414C317}" presName="descendantBox" presStyleCnt="0"/>
      <dgm:spPr/>
    </dgm:pt>
    <dgm:pt modelId="{3B7077ED-3977-4D7C-8046-A2A6DB0F94F8}" type="pres">
      <dgm:prSet presAssocID="{93C4D0A1-2354-471B-A5BE-27772F0AE04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1630-C958-4F39-B92E-69228446955D}" type="pres">
      <dgm:prSet presAssocID="{5952349A-F00E-4913-BD98-1F249B96331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80D1A-0638-447B-9F39-469AA3AD7B75}" type="presOf" srcId="{A0FCF210-6D6A-4772-B4D0-D5A5C414C317}" destId="{7349DE15-39F4-4668-BC29-06142A6A8497}" srcOrd="1" destOrd="0" presId="urn:microsoft.com/office/officeart/2005/8/layout/process4"/>
    <dgm:cxn modelId="{36D120F0-5122-4AE1-9A10-9CE6EA5532E9}" type="presOf" srcId="{FEB284DD-D58C-48D7-8894-7BD370D26E32}" destId="{432B59D4-9CD6-463F-ABB7-1C7EA1EB9819}" srcOrd="0" destOrd="0" presId="urn:microsoft.com/office/officeart/2005/8/layout/process4"/>
    <dgm:cxn modelId="{C97C5C15-79FB-4A86-874E-D3F9712AB6E7}" srcId="{FEB284DD-D58C-48D7-8894-7BD370D26E32}" destId="{A0FCF210-6D6A-4772-B4D0-D5A5C414C317}" srcOrd="0" destOrd="0" parTransId="{6711813A-827B-47A6-A749-9089505EE5A5}" sibTransId="{CECE67A7-9C9B-4C3C-B083-ACA913A6BC96}"/>
    <dgm:cxn modelId="{EF532770-D02F-44A6-9E4C-22F210C03454}" type="presOf" srcId="{93C4D0A1-2354-471B-A5BE-27772F0AE045}" destId="{3B7077ED-3977-4D7C-8046-A2A6DB0F94F8}" srcOrd="0" destOrd="0" presId="urn:microsoft.com/office/officeart/2005/8/layout/process4"/>
    <dgm:cxn modelId="{49AD6F7C-B079-404B-8A00-97719261CFF0}" type="presOf" srcId="{5952349A-F00E-4913-BD98-1F249B963318}" destId="{9E7D1630-C958-4F39-B92E-69228446955D}" srcOrd="0" destOrd="0" presId="urn:microsoft.com/office/officeart/2005/8/layout/process4"/>
    <dgm:cxn modelId="{0C527708-8D0C-4EFC-8FC5-3D3685B6F3A7}" type="presOf" srcId="{A0FCF210-6D6A-4772-B4D0-D5A5C414C317}" destId="{3D2ABB69-CD70-45C6-8DCD-0B06DDAF9F39}" srcOrd="0" destOrd="0" presId="urn:microsoft.com/office/officeart/2005/8/layout/process4"/>
    <dgm:cxn modelId="{E9FE4164-6268-4936-9C59-2EC7871BA9C1}" srcId="{A0FCF210-6D6A-4772-B4D0-D5A5C414C317}" destId="{5952349A-F00E-4913-BD98-1F249B963318}" srcOrd="1" destOrd="0" parTransId="{4E83850F-D795-4ED5-BD43-231F1CB4910F}" sibTransId="{C2C942E7-36D9-47BD-932E-19D4EDAFFD7A}"/>
    <dgm:cxn modelId="{F27843EC-0C79-40A1-A4E6-D7F8C7EF7BF3}" srcId="{A0FCF210-6D6A-4772-B4D0-D5A5C414C317}" destId="{93C4D0A1-2354-471B-A5BE-27772F0AE045}" srcOrd="0" destOrd="0" parTransId="{668B287F-AB69-48DB-B984-EB9D98183406}" sibTransId="{21BF585A-5063-4B2F-9D39-9054F890698F}"/>
    <dgm:cxn modelId="{EEFD1385-D0F7-45CE-BCD1-32CD47A8B953}" type="presParOf" srcId="{432B59D4-9CD6-463F-ABB7-1C7EA1EB9819}" destId="{B317AB66-8986-4B03-B8B1-A922F6357C70}" srcOrd="0" destOrd="0" presId="urn:microsoft.com/office/officeart/2005/8/layout/process4"/>
    <dgm:cxn modelId="{7A7E37BC-EDB5-4DD7-907C-CADBFA2A99A9}" type="presParOf" srcId="{B317AB66-8986-4B03-B8B1-A922F6357C70}" destId="{3D2ABB69-CD70-45C6-8DCD-0B06DDAF9F39}" srcOrd="0" destOrd="0" presId="urn:microsoft.com/office/officeart/2005/8/layout/process4"/>
    <dgm:cxn modelId="{21195650-5226-427C-A719-CFA87E5D444F}" type="presParOf" srcId="{B317AB66-8986-4B03-B8B1-A922F6357C70}" destId="{7349DE15-39F4-4668-BC29-06142A6A8497}" srcOrd="1" destOrd="0" presId="urn:microsoft.com/office/officeart/2005/8/layout/process4"/>
    <dgm:cxn modelId="{719D5650-E068-473A-9A14-F4AA389174E3}" type="presParOf" srcId="{B317AB66-8986-4B03-B8B1-A922F6357C70}" destId="{D50469F0-A2C2-4B0A-89CE-B4AE3370567D}" srcOrd="2" destOrd="0" presId="urn:microsoft.com/office/officeart/2005/8/layout/process4"/>
    <dgm:cxn modelId="{E372B9A2-E4C9-4A52-A47F-FC0B48F89647}" type="presParOf" srcId="{D50469F0-A2C2-4B0A-89CE-B4AE3370567D}" destId="{3B7077ED-3977-4D7C-8046-A2A6DB0F94F8}" srcOrd="0" destOrd="0" presId="urn:microsoft.com/office/officeart/2005/8/layout/process4"/>
    <dgm:cxn modelId="{F6D47EFC-44C2-4B01-9BDE-75350FC607C6}" type="presParOf" srcId="{D50469F0-A2C2-4B0A-89CE-B4AE3370567D}" destId="{9E7D1630-C958-4F39-B92E-69228446955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B284DD-D58C-48D7-8894-7BD370D26E32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FCF210-6D6A-4772-B4D0-D5A5C414C317}">
      <dgm:prSet phldrT="[Текст]"/>
      <dgm:spPr/>
      <dgm:t>
        <a:bodyPr/>
        <a:lstStyle/>
        <a:p>
          <a:r>
            <a:rPr lang="ru-RU" dirty="0" smtClean="0"/>
            <a:t>Объем бюджетных ассигнований дорожного фонда </a:t>
          </a:r>
          <a:r>
            <a:rPr lang="ru-RU" dirty="0" err="1" smtClean="0"/>
            <a:t>Новоалександровского</a:t>
          </a:r>
          <a:r>
            <a:rPr lang="ru-RU" dirty="0" smtClean="0"/>
            <a:t> сельского поселения</a:t>
          </a:r>
          <a:endParaRPr lang="ru-RU" dirty="0"/>
        </a:p>
      </dgm:t>
    </dgm:pt>
    <dgm:pt modelId="{6711813A-827B-47A6-A749-9089505EE5A5}" type="parTrans" cxnId="{C97C5C15-79FB-4A86-874E-D3F9712AB6E7}">
      <dgm:prSet/>
      <dgm:spPr/>
      <dgm:t>
        <a:bodyPr/>
        <a:lstStyle/>
        <a:p>
          <a:endParaRPr lang="ru-RU"/>
        </a:p>
      </dgm:t>
    </dgm:pt>
    <dgm:pt modelId="{CECE67A7-9C9B-4C3C-B083-ACA913A6BC96}" type="sibTrans" cxnId="{C97C5C15-79FB-4A86-874E-D3F9712AB6E7}">
      <dgm:prSet/>
      <dgm:spPr/>
      <dgm:t>
        <a:bodyPr/>
        <a:lstStyle/>
        <a:p>
          <a:endParaRPr lang="ru-RU"/>
        </a:p>
      </dgm:t>
    </dgm:pt>
    <dgm:pt modelId="{93C4D0A1-2354-471B-A5BE-27772F0AE045}">
      <dgm:prSet phldrT="[Текст]" custT="1"/>
      <dgm:spPr/>
      <dgm:t>
        <a:bodyPr/>
        <a:lstStyle/>
        <a:p>
          <a:r>
            <a:rPr lang="ru-RU" sz="2400" dirty="0" smtClean="0"/>
            <a:t>2016 год</a:t>
          </a:r>
          <a:endParaRPr lang="ru-RU" sz="2400" dirty="0"/>
        </a:p>
      </dgm:t>
    </dgm:pt>
    <dgm:pt modelId="{668B287F-AB69-48DB-B984-EB9D98183406}" type="parTrans" cxnId="{F27843EC-0C79-40A1-A4E6-D7F8C7EF7BF3}">
      <dgm:prSet/>
      <dgm:spPr/>
      <dgm:t>
        <a:bodyPr/>
        <a:lstStyle/>
        <a:p>
          <a:endParaRPr lang="ru-RU"/>
        </a:p>
      </dgm:t>
    </dgm:pt>
    <dgm:pt modelId="{21BF585A-5063-4B2F-9D39-9054F890698F}" type="sibTrans" cxnId="{F27843EC-0C79-40A1-A4E6-D7F8C7EF7BF3}">
      <dgm:prSet/>
      <dgm:spPr/>
      <dgm:t>
        <a:bodyPr/>
        <a:lstStyle/>
        <a:p>
          <a:endParaRPr lang="ru-RU"/>
        </a:p>
      </dgm:t>
    </dgm:pt>
    <dgm:pt modelId="{5952349A-F00E-4913-BD98-1F249B963318}">
      <dgm:prSet phldrT="[Текст]"/>
      <dgm:spPr/>
      <dgm:t>
        <a:bodyPr/>
        <a:lstStyle/>
        <a:p>
          <a:r>
            <a:rPr lang="ru-RU" dirty="0" smtClean="0"/>
            <a:t>1479,1,0 тыс. рублей</a:t>
          </a:r>
          <a:endParaRPr lang="ru-RU" dirty="0"/>
        </a:p>
      </dgm:t>
    </dgm:pt>
    <dgm:pt modelId="{4E83850F-D795-4ED5-BD43-231F1CB4910F}" type="parTrans" cxnId="{E9FE4164-6268-4936-9C59-2EC7871BA9C1}">
      <dgm:prSet/>
      <dgm:spPr/>
      <dgm:t>
        <a:bodyPr/>
        <a:lstStyle/>
        <a:p>
          <a:endParaRPr lang="ru-RU"/>
        </a:p>
      </dgm:t>
    </dgm:pt>
    <dgm:pt modelId="{C2C942E7-36D9-47BD-932E-19D4EDAFFD7A}" type="sibTrans" cxnId="{E9FE4164-6268-4936-9C59-2EC7871BA9C1}">
      <dgm:prSet/>
      <dgm:spPr/>
      <dgm:t>
        <a:bodyPr/>
        <a:lstStyle/>
        <a:p>
          <a:endParaRPr lang="ru-RU"/>
        </a:p>
      </dgm:t>
    </dgm:pt>
    <dgm:pt modelId="{432B59D4-9CD6-463F-ABB7-1C7EA1EB9819}" type="pres">
      <dgm:prSet presAssocID="{FEB284DD-D58C-48D7-8894-7BD370D26E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7AB66-8986-4B03-B8B1-A922F6357C70}" type="pres">
      <dgm:prSet presAssocID="{A0FCF210-6D6A-4772-B4D0-D5A5C414C317}" presName="boxAndChildren" presStyleCnt="0"/>
      <dgm:spPr/>
    </dgm:pt>
    <dgm:pt modelId="{3D2ABB69-CD70-45C6-8DCD-0B06DDAF9F39}" type="pres">
      <dgm:prSet presAssocID="{A0FCF210-6D6A-4772-B4D0-D5A5C414C3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7349DE15-39F4-4668-BC29-06142A6A8497}" type="pres">
      <dgm:prSet presAssocID="{A0FCF210-6D6A-4772-B4D0-D5A5C414C317}" presName="entireBox" presStyleLbl="node1" presStyleIdx="0" presStyleCnt="1" custLinFactNeighborX="-1923"/>
      <dgm:spPr/>
      <dgm:t>
        <a:bodyPr/>
        <a:lstStyle/>
        <a:p>
          <a:endParaRPr lang="ru-RU"/>
        </a:p>
      </dgm:t>
    </dgm:pt>
    <dgm:pt modelId="{D50469F0-A2C2-4B0A-89CE-B4AE3370567D}" type="pres">
      <dgm:prSet presAssocID="{A0FCF210-6D6A-4772-B4D0-D5A5C414C317}" presName="descendantBox" presStyleCnt="0"/>
      <dgm:spPr/>
    </dgm:pt>
    <dgm:pt modelId="{3B7077ED-3977-4D7C-8046-A2A6DB0F94F8}" type="pres">
      <dgm:prSet presAssocID="{93C4D0A1-2354-471B-A5BE-27772F0AE04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1630-C958-4F39-B92E-69228446955D}" type="pres">
      <dgm:prSet presAssocID="{5952349A-F00E-4913-BD98-1F249B96331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D31F7-DFAC-4F6B-93D0-7728D82BB9BF}" type="presOf" srcId="{A0FCF210-6D6A-4772-B4D0-D5A5C414C317}" destId="{3D2ABB69-CD70-45C6-8DCD-0B06DDAF9F39}" srcOrd="0" destOrd="0" presId="urn:microsoft.com/office/officeart/2005/8/layout/process4"/>
    <dgm:cxn modelId="{6792B138-601C-4D73-99BD-F4369D6BD238}" type="presOf" srcId="{93C4D0A1-2354-471B-A5BE-27772F0AE045}" destId="{3B7077ED-3977-4D7C-8046-A2A6DB0F94F8}" srcOrd="0" destOrd="0" presId="urn:microsoft.com/office/officeart/2005/8/layout/process4"/>
    <dgm:cxn modelId="{C97C5C15-79FB-4A86-874E-D3F9712AB6E7}" srcId="{FEB284DD-D58C-48D7-8894-7BD370D26E32}" destId="{A0FCF210-6D6A-4772-B4D0-D5A5C414C317}" srcOrd="0" destOrd="0" parTransId="{6711813A-827B-47A6-A749-9089505EE5A5}" sibTransId="{CECE67A7-9C9B-4C3C-B083-ACA913A6BC96}"/>
    <dgm:cxn modelId="{04A4DEBE-BB1A-4304-84A9-FA50131A8772}" type="presOf" srcId="{FEB284DD-D58C-48D7-8894-7BD370D26E32}" destId="{432B59D4-9CD6-463F-ABB7-1C7EA1EB9819}" srcOrd="0" destOrd="0" presId="urn:microsoft.com/office/officeart/2005/8/layout/process4"/>
    <dgm:cxn modelId="{E8CAAB18-81DA-4AF7-A7E6-230FA56E1510}" type="presOf" srcId="{A0FCF210-6D6A-4772-B4D0-D5A5C414C317}" destId="{7349DE15-39F4-4668-BC29-06142A6A8497}" srcOrd="1" destOrd="0" presId="urn:microsoft.com/office/officeart/2005/8/layout/process4"/>
    <dgm:cxn modelId="{6ACFABC4-58EA-4297-830C-43082B4F1FF4}" type="presOf" srcId="{5952349A-F00E-4913-BD98-1F249B963318}" destId="{9E7D1630-C958-4F39-B92E-69228446955D}" srcOrd="0" destOrd="0" presId="urn:microsoft.com/office/officeart/2005/8/layout/process4"/>
    <dgm:cxn modelId="{E9FE4164-6268-4936-9C59-2EC7871BA9C1}" srcId="{A0FCF210-6D6A-4772-B4D0-D5A5C414C317}" destId="{5952349A-F00E-4913-BD98-1F249B963318}" srcOrd="1" destOrd="0" parTransId="{4E83850F-D795-4ED5-BD43-231F1CB4910F}" sibTransId="{C2C942E7-36D9-47BD-932E-19D4EDAFFD7A}"/>
    <dgm:cxn modelId="{F27843EC-0C79-40A1-A4E6-D7F8C7EF7BF3}" srcId="{A0FCF210-6D6A-4772-B4D0-D5A5C414C317}" destId="{93C4D0A1-2354-471B-A5BE-27772F0AE045}" srcOrd="0" destOrd="0" parTransId="{668B287F-AB69-48DB-B984-EB9D98183406}" sibTransId="{21BF585A-5063-4B2F-9D39-9054F890698F}"/>
    <dgm:cxn modelId="{7F184F22-5509-4F0C-ABAA-A7B6836AE1D7}" type="presParOf" srcId="{432B59D4-9CD6-463F-ABB7-1C7EA1EB9819}" destId="{B317AB66-8986-4B03-B8B1-A922F6357C70}" srcOrd="0" destOrd="0" presId="urn:microsoft.com/office/officeart/2005/8/layout/process4"/>
    <dgm:cxn modelId="{7D214DBB-479B-48CC-B449-F04432E91DBD}" type="presParOf" srcId="{B317AB66-8986-4B03-B8B1-A922F6357C70}" destId="{3D2ABB69-CD70-45C6-8DCD-0B06DDAF9F39}" srcOrd="0" destOrd="0" presId="urn:microsoft.com/office/officeart/2005/8/layout/process4"/>
    <dgm:cxn modelId="{EA422C51-C72A-4BF5-9A31-D1EA3AC59A71}" type="presParOf" srcId="{B317AB66-8986-4B03-B8B1-A922F6357C70}" destId="{7349DE15-39F4-4668-BC29-06142A6A8497}" srcOrd="1" destOrd="0" presId="urn:microsoft.com/office/officeart/2005/8/layout/process4"/>
    <dgm:cxn modelId="{70EB3362-1D01-46EF-97CA-17197E4CE125}" type="presParOf" srcId="{B317AB66-8986-4B03-B8B1-A922F6357C70}" destId="{D50469F0-A2C2-4B0A-89CE-B4AE3370567D}" srcOrd="2" destOrd="0" presId="urn:microsoft.com/office/officeart/2005/8/layout/process4"/>
    <dgm:cxn modelId="{9B3D4BA0-3765-44C4-BDD1-C9B22BABA7DE}" type="presParOf" srcId="{D50469F0-A2C2-4B0A-89CE-B4AE3370567D}" destId="{3B7077ED-3977-4D7C-8046-A2A6DB0F94F8}" srcOrd="0" destOrd="0" presId="urn:microsoft.com/office/officeart/2005/8/layout/process4"/>
    <dgm:cxn modelId="{FBCB9E44-5CCC-4921-B9FD-CAACFD3E5B35}" type="presParOf" srcId="{D50469F0-A2C2-4B0A-89CE-B4AE3370567D}" destId="{9E7D1630-C958-4F39-B92E-69228446955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2C5DF6-C8D6-43A7-B0E8-FAB200392E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51AFC-2678-4BA9-9F9E-D00B66F36921}">
      <dgm:prSet phldrT="[Текст]"/>
      <dgm:spPr>
        <a:gradFill flip="none" rotWithShape="0">
          <a:gsLst>
            <a:gs pos="0">
              <a:srgbClr val="0D4DDD">
                <a:tint val="66000"/>
                <a:satMod val="160000"/>
                <a:shade val="30000"/>
                <a:satMod val="115000"/>
              </a:srgbClr>
            </a:gs>
            <a:gs pos="50000">
              <a:srgbClr val="0D4DDD">
                <a:tint val="66000"/>
                <a:satMod val="160000"/>
                <a:shade val="67500"/>
                <a:satMod val="115000"/>
              </a:srgbClr>
            </a:gs>
            <a:gs pos="100000">
              <a:srgbClr val="0D4DDD">
                <a:tint val="66000"/>
                <a:satMod val="160000"/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Несмотря на однолетний бюджет</a:t>
          </a:r>
          <a:endParaRPr lang="ru-RU" dirty="0"/>
        </a:p>
      </dgm:t>
    </dgm:pt>
    <dgm:pt modelId="{C6071F66-A457-4D92-BC79-2A87D1CD8865}" type="parTrans" cxnId="{E8C65475-E2EA-453D-8357-D0948A94E4AA}">
      <dgm:prSet/>
      <dgm:spPr/>
      <dgm:t>
        <a:bodyPr/>
        <a:lstStyle/>
        <a:p>
          <a:endParaRPr lang="ru-RU"/>
        </a:p>
      </dgm:t>
    </dgm:pt>
    <dgm:pt modelId="{D098D740-4EF4-4BBE-9400-F5E4A5E2E37E}" type="sibTrans" cxnId="{E8C65475-E2EA-453D-8357-D0948A94E4AA}">
      <dgm:prSet/>
      <dgm:spPr/>
      <dgm:t>
        <a:bodyPr/>
        <a:lstStyle/>
        <a:p>
          <a:endParaRPr lang="ru-RU"/>
        </a:p>
      </dgm:t>
    </dgm:pt>
    <dgm:pt modelId="{CDD9D79A-E1D0-4C6D-98CE-DB79E402F90C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Прогноз социально-экономического развития </a:t>
          </a:r>
          <a:r>
            <a:rPr lang="ru-RU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dirty="0" smtClean="0"/>
            <a:t> сельского поселения - </a:t>
          </a:r>
          <a:r>
            <a:rPr lang="ru-RU" dirty="0" smtClean="0">
              <a:solidFill>
                <a:srgbClr val="FF0000"/>
              </a:solidFill>
            </a:rPr>
            <a:t>на 3-х летний период</a:t>
          </a:r>
          <a:endParaRPr lang="ru-RU" dirty="0">
            <a:solidFill>
              <a:srgbClr val="FF0000"/>
            </a:solidFill>
          </a:endParaRPr>
        </a:p>
      </dgm:t>
    </dgm:pt>
    <dgm:pt modelId="{EEC1ECC8-09A3-4FD3-B70E-5B728FEE2FB4}" type="parTrans" cxnId="{4802FD73-7C2F-4574-B2E3-F414E01027D4}">
      <dgm:prSet/>
      <dgm:spPr/>
      <dgm:t>
        <a:bodyPr/>
        <a:lstStyle/>
        <a:p>
          <a:endParaRPr lang="ru-RU"/>
        </a:p>
      </dgm:t>
    </dgm:pt>
    <dgm:pt modelId="{CE9BAB88-FC5A-4EF7-B4FD-2979DB332631}" type="sibTrans" cxnId="{4802FD73-7C2F-4574-B2E3-F414E01027D4}">
      <dgm:prSet/>
      <dgm:spPr/>
      <dgm:t>
        <a:bodyPr/>
        <a:lstStyle/>
        <a:p>
          <a:endParaRPr lang="ru-RU"/>
        </a:p>
      </dgm:t>
    </dgm:pt>
    <dgm:pt modelId="{C91B1A67-19D0-4EBF-A694-4D6BBE1A1D3D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Документ стратегического планирования -  </a:t>
          </a:r>
          <a:r>
            <a:rPr lang="ru-RU" dirty="0" smtClean="0">
              <a:solidFill>
                <a:srgbClr val="FF0000"/>
              </a:solidFill>
            </a:rPr>
            <a:t>на долгосрочный период</a:t>
          </a:r>
          <a:endParaRPr lang="ru-RU" dirty="0">
            <a:solidFill>
              <a:srgbClr val="FF0000"/>
            </a:solidFill>
          </a:endParaRPr>
        </a:p>
      </dgm:t>
    </dgm:pt>
    <dgm:pt modelId="{DBA041AA-2A19-4921-B1C0-4C620C64E708}" type="parTrans" cxnId="{651E5BD1-A4E8-4B13-B374-3D9693FC735C}">
      <dgm:prSet/>
      <dgm:spPr/>
      <dgm:t>
        <a:bodyPr/>
        <a:lstStyle/>
        <a:p>
          <a:endParaRPr lang="ru-RU"/>
        </a:p>
      </dgm:t>
    </dgm:pt>
    <dgm:pt modelId="{A246C446-A77C-4F4F-B2BC-AECB00ABF944}" type="sibTrans" cxnId="{651E5BD1-A4E8-4B13-B374-3D9693FC735C}">
      <dgm:prSet/>
      <dgm:spPr/>
      <dgm:t>
        <a:bodyPr/>
        <a:lstStyle/>
        <a:p>
          <a:endParaRPr lang="ru-RU"/>
        </a:p>
      </dgm:t>
    </dgm:pt>
    <dgm:pt modelId="{C01602A3-CD3D-4AB2-BF33-844E56241A2E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Основные направления бюджетной и налоговой политики </a:t>
          </a:r>
          <a:r>
            <a:rPr lang="ru-RU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dirty="0" smtClean="0"/>
            <a:t> сельского поселения – </a:t>
          </a:r>
          <a:r>
            <a:rPr lang="ru-RU" dirty="0" smtClean="0">
              <a:solidFill>
                <a:srgbClr val="FF0000"/>
              </a:solidFill>
            </a:rPr>
            <a:t>на 2016-2018 годы</a:t>
          </a:r>
          <a:endParaRPr lang="ru-RU" dirty="0">
            <a:solidFill>
              <a:srgbClr val="FF0000"/>
            </a:solidFill>
          </a:endParaRPr>
        </a:p>
      </dgm:t>
    </dgm:pt>
    <dgm:pt modelId="{21A8CBD4-6566-4EFD-A9B9-9A0CAF1DB1CC}" type="parTrans" cxnId="{3C5FA625-8E81-4F32-BAFF-F3F432ABEE79}">
      <dgm:prSet/>
      <dgm:spPr/>
      <dgm:t>
        <a:bodyPr/>
        <a:lstStyle/>
        <a:p>
          <a:endParaRPr lang="ru-RU"/>
        </a:p>
      </dgm:t>
    </dgm:pt>
    <dgm:pt modelId="{31C51D86-7A6B-41DB-9BCD-3C98FFA4782E}" type="sibTrans" cxnId="{3C5FA625-8E81-4F32-BAFF-F3F432ABEE79}">
      <dgm:prSet/>
      <dgm:spPr/>
      <dgm:t>
        <a:bodyPr/>
        <a:lstStyle/>
        <a:p>
          <a:endParaRPr lang="ru-RU"/>
        </a:p>
      </dgm:t>
    </dgm:pt>
    <dgm:pt modelId="{B8018F95-D1D2-433D-A190-BC7299AA5614}" type="pres">
      <dgm:prSet presAssocID="{192C5DF6-C8D6-43A7-B0E8-FAB200392E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F54D71-20EF-431D-838C-7E70DCE39C70}" type="pres">
      <dgm:prSet presAssocID="{8CB51AFC-2678-4BA9-9F9E-D00B66F36921}" presName="linNode" presStyleCnt="0"/>
      <dgm:spPr/>
    </dgm:pt>
    <dgm:pt modelId="{199CA5C4-D472-49B0-94FF-B7B74CE33196}" type="pres">
      <dgm:prSet presAssocID="{8CB51AFC-2678-4BA9-9F9E-D00B66F36921}" presName="parentText" presStyleLbl="node1" presStyleIdx="0" presStyleCnt="1" custLinFactNeighborX="-2029" custLinFactNeighborY="268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3F3FB-80E5-4899-9BAC-65DC7918795A}" type="pres">
      <dgm:prSet presAssocID="{8CB51AFC-2678-4BA9-9F9E-D00B66F36921}" presName="descendantText" presStyleLbl="alignAccFollowNode1" presStyleIdx="0" presStyleCnt="1" custScaleY="112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1E5BD1-A4E8-4B13-B374-3D9693FC735C}" srcId="{8CB51AFC-2678-4BA9-9F9E-D00B66F36921}" destId="{C91B1A67-19D0-4EBF-A694-4D6BBE1A1D3D}" srcOrd="2" destOrd="0" parTransId="{DBA041AA-2A19-4921-B1C0-4C620C64E708}" sibTransId="{A246C446-A77C-4F4F-B2BC-AECB00ABF944}"/>
    <dgm:cxn modelId="{23D6A05A-08E6-45C0-835B-AAFF239F9112}" type="presOf" srcId="{8CB51AFC-2678-4BA9-9F9E-D00B66F36921}" destId="{199CA5C4-D472-49B0-94FF-B7B74CE33196}" srcOrd="0" destOrd="0" presId="urn:microsoft.com/office/officeart/2005/8/layout/vList5"/>
    <dgm:cxn modelId="{E8C65475-E2EA-453D-8357-D0948A94E4AA}" srcId="{192C5DF6-C8D6-43A7-B0E8-FAB200392E3F}" destId="{8CB51AFC-2678-4BA9-9F9E-D00B66F36921}" srcOrd="0" destOrd="0" parTransId="{C6071F66-A457-4D92-BC79-2A87D1CD8865}" sibTransId="{D098D740-4EF4-4BBE-9400-F5E4A5E2E37E}"/>
    <dgm:cxn modelId="{EF371ABD-E213-4788-BCAD-5FB22FF26EA7}" type="presOf" srcId="{192C5DF6-C8D6-43A7-B0E8-FAB200392E3F}" destId="{B8018F95-D1D2-433D-A190-BC7299AA5614}" srcOrd="0" destOrd="0" presId="urn:microsoft.com/office/officeart/2005/8/layout/vList5"/>
    <dgm:cxn modelId="{B4D9480F-6E60-4A13-96E1-BA7C3A57D244}" type="presOf" srcId="{CDD9D79A-E1D0-4C6D-98CE-DB79E402F90C}" destId="{9E73F3FB-80E5-4899-9BAC-65DC7918795A}" srcOrd="0" destOrd="0" presId="urn:microsoft.com/office/officeart/2005/8/layout/vList5"/>
    <dgm:cxn modelId="{B296B304-FE9C-4E80-BABC-E901ECFE14C5}" type="presOf" srcId="{C91B1A67-19D0-4EBF-A694-4D6BBE1A1D3D}" destId="{9E73F3FB-80E5-4899-9BAC-65DC7918795A}" srcOrd="0" destOrd="2" presId="urn:microsoft.com/office/officeart/2005/8/layout/vList5"/>
    <dgm:cxn modelId="{6E5C4302-2470-4439-A01E-BBCD0E7CEAC9}" type="presOf" srcId="{C01602A3-CD3D-4AB2-BF33-844E56241A2E}" destId="{9E73F3FB-80E5-4899-9BAC-65DC7918795A}" srcOrd="0" destOrd="1" presId="urn:microsoft.com/office/officeart/2005/8/layout/vList5"/>
    <dgm:cxn modelId="{4802FD73-7C2F-4574-B2E3-F414E01027D4}" srcId="{8CB51AFC-2678-4BA9-9F9E-D00B66F36921}" destId="{CDD9D79A-E1D0-4C6D-98CE-DB79E402F90C}" srcOrd="0" destOrd="0" parTransId="{EEC1ECC8-09A3-4FD3-B70E-5B728FEE2FB4}" sibTransId="{CE9BAB88-FC5A-4EF7-B4FD-2979DB332631}"/>
    <dgm:cxn modelId="{3C5FA625-8E81-4F32-BAFF-F3F432ABEE79}" srcId="{8CB51AFC-2678-4BA9-9F9E-D00B66F36921}" destId="{C01602A3-CD3D-4AB2-BF33-844E56241A2E}" srcOrd="1" destOrd="0" parTransId="{21A8CBD4-6566-4EFD-A9B9-9A0CAF1DB1CC}" sibTransId="{31C51D86-7A6B-41DB-9BCD-3C98FFA4782E}"/>
    <dgm:cxn modelId="{876A4205-8D84-4D55-9F4E-CC96F3BE2EDD}" type="presParOf" srcId="{B8018F95-D1D2-433D-A190-BC7299AA5614}" destId="{DEF54D71-20EF-431D-838C-7E70DCE39C70}" srcOrd="0" destOrd="0" presId="urn:microsoft.com/office/officeart/2005/8/layout/vList5"/>
    <dgm:cxn modelId="{620C8A73-3989-4F47-A992-4A00163A8846}" type="presParOf" srcId="{DEF54D71-20EF-431D-838C-7E70DCE39C70}" destId="{199CA5C4-D472-49B0-94FF-B7B74CE33196}" srcOrd="0" destOrd="0" presId="urn:microsoft.com/office/officeart/2005/8/layout/vList5"/>
    <dgm:cxn modelId="{7D2106B7-E8F4-4545-BE3C-FD348284D810}" type="presParOf" srcId="{DEF54D71-20EF-431D-838C-7E70DCE39C70}" destId="{9E73F3FB-80E5-4899-9BAC-65DC791879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D9DFE-9F74-4B27-A4AD-8029FFA61325}" type="doc">
      <dgm:prSet loTypeId="urn:microsoft.com/office/officeart/2005/8/layout/vList3#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A45121-A9FB-442A-BCA5-28177BF8F284}">
      <dgm:prSet phldrT="[Текст]"/>
      <dgm:spPr/>
      <dgm:t>
        <a:bodyPr/>
        <a:lstStyle/>
        <a:p>
          <a:pPr algn="l"/>
          <a:r>
            <a:rPr lang="ru-RU" dirty="0" smtClean="0"/>
            <a:t>повышение эффективности и результативности имеющихся инструментов программно-целевого управления и </a:t>
          </a:r>
          <a:r>
            <a:rPr lang="ru-RU" dirty="0" err="1" smtClean="0"/>
            <a:t>бюджетирования</a:t>
          </a:r>
          <a:r>
            <a:rPr lang="ru-RU" dirty="0" smtClean="0"/>
            <a:t>    </a:t>
          </a:r>
          <a:endParaRPr lang="ru-RU" dirty="0"/>
        </a:p>
      </dgm:t>
    </dgm:pt>
    <dgm:pt modelId="{1AE95BAB-E8FD-4B15-A056-1C8BC4FBBB5B}" type="parTrans" cxnId="{F9E01CFF-ECBF-4CAA-B40D-6463711ACC86}">
      <dgm:prSet/>
      <dgm:spPr/>
      <dgm:t>
        <a:bodyPr/>
        <a:lstStyle/>
        <a:p>
          <a:endParaRPr lang="ru-RU"/>
        </a:p>
      </dgm:t>
    </dgm:pt>
    <dgm:pt modelId="{690798DE-4307-4282-A8F6-15BDA7F8020C}" type="sibTrans" cxnId="{F9E01CFF-ECBF-4CAA-B40D-6463711ACC86}">
      <dgm:prSet/>
      <dgm:spPr/>
      <dgm:t>
        <a:bodyPr/>
        <a:lstStyle/>
        <a:p>
          <a:endParaRPr lang="ru-RU"/>
        </a:p>
      </dgm:t>
    </dgm:pt>
    <dgm:pt modelId="{E7547166-B537-45FE-AAE7-4EB0E546B5C8}">
      <dgm:prSet phldrT="[Текст]"/>
      <dgm:spPr/>
      <dgm:t>
        <a:bodyPr/>
        <a:lstStyle/>
        <a:p>
          <a:pPr algn="l"/>
          <a:r>
            <a:rPr lang="ru-RU" dirty="0" smtClean="0"/>
            <a:t>создание условий для повышения качества предоставления муниципальных услуг </a:t>
          </a:r>
          <a:endParaRPr lang="ru-RU" dirty="0"/>
        </a:p>
      </dgm:t>
    </dgm:pt>
    <dgm:pt modelId="{1EA4F8B4-31F0-45A0-95A2-3B8793F22AA0}" type="parTrans" cxnId="{E615FC27-F8B5-4932-B166-807E4B6A032C}">
      <dgm:prSet/>
      <dgm:spPr/>
      <dgm:t>
        <a:bodyPr/>
        <a:lstStyle/>
        <a:p>
          <a:endParaRPr lang="ru-RU"/>
        </a:p>
      </dgm:t>
    </dgm:pt>
    <dgm:pt modelId="{F168D666-FB5C-4F41-BA8A-A21C2F5220D4}" type="sibTrans" cxnId="{E615FC27-F8B5-4932-B166-807E4B6A032C}">
      <dgm:prSet/>
      <dgm:spPr/>
      <dgm:t>
        <a:bodyPr/>
        <a:lstStyle/>
        <a:p>
          <a:endParaRPr lang="ru-RU"/>
        </a:p>
      </dgm:t>
    </dgm:pt>
    <dgm:pt modelId="{5D35EEC0-29F0-49DD-A9CA-0278FE86A15A}">
      <dgm:prSet phldrT="[Текст]"/>
      <dgm:spPr/>
      <dgm:t>
        <a:bodyPr/>
        <a:lstStyle/>
        <a:p>
          <a:pPr algn="l"/>
          <a:r>
            <a:rPr lang="ru-RU" dirty="0" smtClean="0"/>
            <a:t>повышение эффективности процедур проведения муниципальных закупок </a:t>
          </a:r>
          <a:endParaRPr lang="ru-RU" dirty="0"/>
        </a:p>
      </dgm:t>
    </dgm:pt>
    <dgm:pt modelId="{C0314AED-176D-49EE-9B45-1F60DB0CF764}" type="parTrans" cxnId="{9861827F-8E45-4869-BAD8-6E9D61513E21}">
      <dgm:prSet/>
      <dgm:spPr/>
      <dgm:t>
        <a:bodyPr/>
        <a:lstStyle/>
        <a:p>
          <a:endParaRPr lang="ru-RU"/>
        </a:p>
      </dgm:t>
    </dgm:pt>
    <dgm:pt modelId="{9AE0D2C8-F733-4E9F-A9C4-08DE707C23DA}" type="sibTrans" cxnId="{9861827F-8E45-4869-BAD8-6E9D61513E21}">
      <dgm:prSet/>
      <dgm:spPr/>
      <dgm:t>
        <a:bodyPr/>
        <a:lstStyle/>
        <a:p>
          <a:endParaRPr lang="ru-RU"/>
        </a:p>
      </dgm:t>
    </dgm:pt>
    <dgm:pt modelId="{C9188141-8F8B-40D9-9411-3A306ECC2FA6}">
      <dgm:prSet phldrT="[Текст]"/>
      <dgm:spPr/>
      <dgm:t>
        <a:bodyPr/>
        <a:lstStyle/>
        <a:p>
          <a:pPr algn="l"/>
          <a:r>
            <a:rPr lang="ru-RU" dirty="0" smtClean="0"/>
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сферы</a:t>
          </a:r>
          <a:endParaRPr lang="ru-RU" dirty="0"/>
        </a:p>
      </dgm:t>
    </dgm:pt>
    <dgm:pt modelId="{116E95E5-8095-4C94-9BD8-A5985BD2EED5}" type="parTrans" cxnId="{7687445D-DC56-496B-A366-139ABC7E8086}">
      <dgm:prSet/>
      <dgm:spPr/>
      <dgm:t>
        <a:bodyPr/>
        <a:lstStyle/>
        <a:p>
          <a:endParaRPr lang="ru-RU"/>
        </a:p>
      </dgm:t>
    </dgm:pt>
    <dgm:pt modelId="{5A22D53B-DB5B-4468-8F8E-DB8238A69607}" type="sibTrans" cxnId="{7687445D-DC56-496B-A366-139ABC7E8086}">
      <dgm:prSet/>
      <dgm:spPr/>
      <dgm:t>
        <a:bodyPr/>
        <a:lstStyle/>
        <a:p>
          <a:endParaRPr lang="ru-RU"/>
        </a:p>
      </dgm:t>
    </dgm:pt>
    <dgm:pt modelId="{C3536F11-9BE8-44FF-9884-680F283B76C1}">
      <dgm:prSet phldrT="[Текст]"/>
      <dgm:spPr/>
      <dgm:t>
        <a:bodyPr/>
        <a:lstStyle/>
        <a:p>
          <a:r>
            <a:rPr lang="ru-RU" dirty="0" smtClean="0"/>
            <a:t>обеспечение открытости бюджетного процесса перед гражданами</a:t>
          </a:r>
          <a:endParaRPr lang="ru-RU" dirty="0"/>
        </a:p>
      </dgm:t>
    </dgm:pt>
    <dgm:pt modelId="{4F2A074C-A461-49DD-8E7C-B191A75EB692}" type="parTrans" cxnId="{F87FC72F-9DEA-42E3-A7AC-29056994752D}">
      <dgm:prSet/>
      <dgm:spPr/>
      <dgm:t>
        <a:bodyPr/>
        <a:lstStyle/>
        <a:p>
          <a:endParaRPr lang="ru-RU"/>
        </a:p>
      </dgm:t>
    </dgm:pt>
    <dgm:pt modelId="{69AE5467-6BB5-42D6-9FB6-493268D9D8F2}" type="sibTrans" cxnId="{F87FC72F-9DEA-42E3-A7AC-29056994752D}">
      <dgm:prSet/>
      <dgm:spPr/>
      <dgm:t>
        <a:bodyPr/>
        <a:lstStyle/>
        <a:p>
          <a:endParaRPr lang="ru-RU"/>
        </a:p>
      </dgm:t>
    </dgm:pt>
    <dgm:pt modelId="{A07F8CF5-75A4-46DB-980C-9E6799553975}" type="pres">
      <dgm:prSet presAssocID="{50ED9DFE-9F74-4B27-A4AD-8029FFA613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46F293-8E58-40DF-B00E-80B1A38EB548}" type="pres">
      <dgm:prSet presAssocID="{00A45121-A9FB-442A-BCA5-28177BF8F284}" presName="composite" presStyleCnt="0"/>
      <dgm:spPr/>
    </dgm:pt>
    <dgm:pt modelId="{2B79CA85-6D6A-427B-AD39-BAEF62268A2B}" type="pres">
      <dgm:prSet presAssocID="{00A45121-A9FB-442A-BCA5-28177BF8F284}" presName="imgShp" presStyleLbl="fgImgPlace1" presStyleIdx="0" presStyleCnt="5" custLinFactX="-1991" custLinFactNeighborX="-100000" custLinFactNeighborY="3582"/>
      <dgm:spPr/>
    </dgm:pt>
    <dgm:pt modelId="{6813D3BC-465D-4CFD-A0BB-C34072652E00}" type="pres">
      <dgm:prSet presAssocID="{00A45121-A9FB-442A-BCA5-28177BF8F284}" presName="txShp" presStyleLbl="node1" presStyleIdx="0" presStyleCnt="5" custScaleX="131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4C5E4-5441-41CA-B7A9-E5074E59CC49}" type="pres">
      <dgm:prSet presAssocID="{690798DE-4307-4282-A8F6-15BDA7F8020C}" presName="spacing" presStyleCnt="0"/>
      <dgm:spPr/>
    </dgm:pt>
    <dgm:pt modelId="{EA019B65-4A62-4F9F-A402-D29F7ACAB9A6}" type="pres">
      <dgm:prSet presAssocID="{E7547166-B537-45FE-AAE7-4EB0E546B5C8}" presName="composite" presStyleCnt="0"/>
      <dgm:spPr/>
    </dgm:pt>
    <dgm:pt modelId="{2B99C788-53C3-4EB7-8DFC-068D0CFFB00C}" type="pres">
      <dgm:prSet presAssocID="{E7547166-B537-45FE-AAE7-4EB0E546B5C8}" presName="imgShp" presStyleLbl="fgImgPlace1" presStyleIdx="1" presStyleCnt="5" custLinFactX="-1991" custLinFactNeighborX="-100000" custLinFactNeighborY="-3039"/>
      <dgm:spPr/>
    </dgm:pt>
    <dgm:pt modelId="{876CE208-44E7-442F-BD4F-070AD4133118}" type="pres">
      <dgm:prSet presAssocID="{E7547166-B537-45FE-AAE7-4EB0E546B5C8}" presName="txShp" presStyleLbl="node1" presStyleIdx="1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C8CE-E3D2-4B07-8D3E-C261F683EA33}" type="pres">
      <dgm:prSet presAssocID="{F168D666-FB5C-4F41-BA8A-A21C2F5220D4}" presName="spacing" presStyleCnt="0"/>
      <dgm:spPr/>
    </dgm:pt>
    <dgm:pt modelId="{B545287B-E064-46A6-89A3-EE52D9EF928F}" type="pres">
      <dgm:prSet presAssocID="{5D35EEC0-29F0-49DD-A9CA-0278FE86A15A}" presName="composite" presStyleCnt="0"/>
      <dgm:spPr/>
    </dgm:pt>
    <dgm:pt modelId="{7B5256B4-BDF1-4EBD-B207-A336F142F737}" type="pres">
      <dgm:prSet presAssocID="{5D35EEC0-29F0-49DD-A9CA-0278FE86A15A}" presName="imgShp" presStyleLbl="fgImgPlace1" presStyleIdx="2" presStyleCnt="5" custLinFactX="-1991" custLinFactNeighborX="-100000" custLinFactNeighborY="-858"/>
      <dgm:spPr/>
    </dgm:pt>
    <dgm:pt modelId="{DC00DF32-B2A0-4FA1-B60B-FF64E9421FF6}" type="pres">
      <dgm:prSet presAssocID="{5D35EEC0-29F0-49DD-A9CA-0278FE86A15A}" presName="txShp" presStyleLbl="node1" presStyleIdx="2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C740B-ED17-42D2-9E58-049C940FFD8E}" type="pres">
      <dgm:prSet presAssocID="{9AE0D2C8-F733-4E9F-A9C4-08DE707C23DA}" presName="spacing" presStyleCnt="0"/>
      <dgm:spPr/>
    </dgm:pt>
    <dgm:pt modelId="{36F9A4B0-8802-41FE-9768-12973B65804D}" type="pres">
      <dgm:prSet presAssocID="{C9188141-8F8B-40D9-9411-3A306ECC2FA6}" presName="composite" presStyleCnt="0"/>
      <dgm:spPr/>
    </dgm:pt>
    <dgm:pt modelId="{C10FE643-3174-4764-89C0-056052F62DF0}" type="pres">
      <dgm:prSet presAssocID="{C9188141-8F8B-40D9-9411-3A306ECC2FA6}" presName="imgShp" presStyleLbl="fgImgPlace1" presStyleIdx="3" presStyleCnt="5" custLinFactX="-1991" custLinFactNeighborX="-100000" custLinFactNeighborY="1324"/>
      <dgm:spPr/>
    </dgm:pt>
    <dgm:pt modelId="{87580B58-6E28-45C5-A0BD-742635DF2090}" type="pres">
      <dgm:prSet presAssocID="{C9188141-8F8B-40D9-9411-3A306ECC2FA6}" presName="txShp" presStyleLbl="node1" presStyleIdx="3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7F34D-C847-4B85-A015-AEFCFF9C7425}" type="pres">
      <dgm:prSet presAssocID="{5A22D53B-DB5B-4468-8F8E-DB8238A69607}" presName="spacing" presStyleCnt="0"/>
      <dgm:spPr/>
    </dgm:pt>
    <dgm:pt modelId="{EB7D299F-6AC5-4AB0-9947-0A74E2E940CD}" type="pres">
      <dgm:prSet presAssocID="{C3536F11-9BE8-44FF-9884-680F283B76C1}" presName="composite" presStyleCnt="0"/>
      <dgm:spPr/>
    </dgm:pt>
    <dgm:pt modelId="{C6F9003F-047D-469B-BCBB-1A841DE8EDB2}" type="pres">
      <dgm:prSet presAssocID="{C3536F11-9BE8-44FF-9884-680F283B76C1}" presName="imgShp" presStyleLbl="fgImgPlace1" presStyleIdx="4" presStyleCnt="5" custLinFactX="-1991" custLinFactNeighborX="-100000" custLinFactNeighborY="-5297"/>
      <dgm:spPr/>
    </dgm:pt>
    <dgm:pt modelId="{BEFC1D70-B1FA-4542-AD5A-7E6D36F6BC7D}" type="pres">
      <dgm:prSet presAssocID="{C3536F11-9BE8-44FF-9884-680F283B76C1}" presName="txShp" presStyleLbl="node1" presStyleIdx="4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271AD2-112D-42BA-97BE-774BB7743A25}" type="presOf" srcId="{5D35EEC0-29F0-49DD-A9CA-0278FE86A15A}" destId="{DC00DF32-B2A0-4FA1-B60B-FF64E9421FF6}" srcOrd="0" destOrd="0" presId="urn:microsoft.com/office/officeart/2005/8/layout/vList3#1"/>
    <dgm:cxn modelId="{F9E01CFF-ECBF-4CAA-B40D-6463711ACC86}" srcId="{50ED9DFE-9F74-4B27-A4AD-8029FFA61325}" destId="{00A45121-A9FB-442A-BCA5-28177BF8F284}" srcOrd="0" destOrd="0" parTransId="{1AE95BAB-E8FD-4B15-A056-1C8BC4FBBB5B}" sibTransId="{690798DE-4307-4282-A8F6-15BDA7F8020C}"/>
    <dgm:cxn modelId="{BA60427D-3DE2-4157-8EE1-9860078041BB}" type="presOf" srcId="{00A45121-A9FB-442A-BCA5-28177BF8F284}" destId="{6813D3BC-465D-4CFD-A0BB-C34072652E00}" srcOrd="0" destOrd="0" presId="urn:microsoft.com/office/officeart/2005/8/layout/vList3#1"/>
    <dgm:cxn modelId="{E615FC27-F8B5-4932-B166-807E4B6A032C}" srcId="{50ED9DFE-9F74-4B27-A4AD-8029FFA61325}" destId="{E7547166-B537-45FE-AAE7-4EB0E546B5C8}" srcOrd="1" destOrd="0" parTransId="{1EA4F8B4-31F0-45A0-95A2-3B8793F22AA0}" sibTransId="{F168D666-FB5C-4F41-BA8A-A21C2F5220D4}"/>
    <dgm:cxn modelId="{E26BA22B-EA86-4F59-B695-2D04AD139A41}" type="presOf" srcId="{E7547166-B537-45FE-AAE7-4EB0E546B5C8}" destId="{876CE208-44E7-442F-BD4F-070AD4133118}" srcOrd="0" destOrd="0" presId="urn:microsoft.com/office/officeart/2005/8/layout/vList3#1"/>
    <dgm:cxn modelId="{37ABF865-2A9B-4BF3-8B22-A69BCC65943B}" type="presOf" srcId="{50ED9DFE-9F74-4B27-A4AD-8029FFA61325}" destId="{A07F8CF5-75A4-46DB-980C-9E6799553975}" srcOrd="0" destOrd="0" presId="urn:microsoft.com/office/officeart/2005/8/layout/vList3#1"/>
    <dgm:cxn modelId="{AEC14DED-F6A4-486A-861E-A14853245494}" type="presOf" srcId="{C9188141-8F8B-40D9-9411-3A306ECC2FA6}" destId="{87580B58-6E28-45C5-A0BD-742635DF2090}" srcOrd="0" destOrd="0" presId="urn:microsoft.com/office/officeart/2005/8/layout/vList3#1"/>
    <dgm:cxn modelId="{F87FC72F-9DEA-42E3-A7AC-29056994752D}" srcId="{50ED9DFE-9F74-4B27-A4AD-8029FFA61325}" destId="{C3536F11-9BE8-44FF-9884-680F283B76C1}" srcOrd="4" destOrd="0" parTransId="{4F2A074C-A461-49DD-8E7C-B191A75EB692}" sibTransId="{69AE5467-6BB5-42D6-9FB6-493268D9D8F2}"/>
    <dgm:cxn modelId="{7687445D-DC56-496B-A366-139ABC7E8086}" srcId="{50ED9DFE-9F74-4B27-A4AD-8029FFA61325}" destId="{C9188141-8F8B-40D9-9411-3A306ECC2FA6}" srcOrd="3" destOrd="0" parTransId="{116E95E5-8095-4C94-9BD8-A5985BD2EED5}" sibTransId="{5A22D53B-DB5B-4468-8F8E-DB8238A69607}"/>
    <dgm:cxn modelId="{9861827F-8E45-4869-BAD8-6E9D61513E21}" srcId="{50ED9DFE-9F74-4B27-A4AD-8029FFA61325}" destId="{5D35EEC0-29F0-49DD-A9CA-0278FE86A15A}" srcOrd="2" destOrd="0" parTransId="{C0314AED-176D-49EE-9B45-1F60DB0CF764}" sibTransId="{9AE0D2C8-F733-4E9F-A9C4-08DE707C23DA}"/>
    <dgm:cxn modelId="{C684C5F0-4E39-42BC-92E5-FD7563343DF4}" type="presOf" srcId="{C3536F11-9BE8-44FF-9884-680F283B76C1}" destId="{BEFC1D70-B1FA-4542-AD5A-7E6D36F6BC7D}" srcOrd="0" destOrd="0" presId="urn:microsoft.com/office/officeart/2005/8/layout/vList3#1"/>
    <dgm:cxn modelId="{E3E3C128-8E01-4C80-97AD-127F0FC3DFB4}" type="presParOf" srcId="{A07F8CF5-75A4-46DB-980C-9E6799553975}" destId="{7C46F293-8E58-40DF-B00E-80B1A38EB548}" srcOrd="0" destOrd="0" presId="urn:microsoft.com/office/officeart/2005/8/layout/vList3#1"/>
    <dgm:cxn modelId="{A86AF48B-0E4A-4A3B-A1D1-81D0BF94F3DE}" type="presParOf" srcId="{7C46F293-8E58-40DF-B00E-80B1A38EB548}" destId="{2B79CA85-6D6A-427B-AD39-BAEF62268A2B}" srcOrd="0" destOrd="0" presId="urn:microsoft.com/office/officeart/2005/8/layout/vList3#1"/>
    <dgm:cxn modelId="{99F9C0AB-EB49-475D-8687-A13C6EC862B2}" type="presParOf" srcId="{7C46F293-8E58-40DF-B00E-80B1A38EB548}" destId="{6813D3BC-465D-4CFD-A0BB-C34072652E00}" srcOrd="1" destOrd="0" presId="urn:microsoft.com/office/officeart/2005/8/layout/vList3#1"/>
    <dgm:cxn modelId="{32061C05-FFE8-47A5-8471-D47ACD02967C}" type="presParOf" srcId="{A07F8CF5-75A4-46DB-980C-9E6799553975}" destId="{4284C5E4-5441-41CA-B7A9-E5074E59CC49}" srcOrd="1" destOrd="0" presId="urn:microsoft.com/office/officeart/2005/8/layout/vList3#1"/>
    <dgm:cxn modelId="{548D1C7E-A481-4993-B623-8AEAF095B4E9}" type="presParOf" srcId="{A07F8CF5-75A4-46DB-980C-9E6799553975}" destId="{EA019B65-4A62-4F9F-A402-D29F7ACAB9A6}" srcOrd="2" destOrd="0" presId="urn:microsoft.com/office/officeart/2005/8/layout/vList3#1"/>
    <dgm:cxn modelId="{0DA19738-7772-4648-B215-765DFE5C2F79}" type="presParOf" srcId="{EA019B65-4A62-4F9F-A402-D29F7ACAB9A6}" destId="{2B99C788-53C3-4EB7-8DFC-068D0CFFB00C}" srcOrd="0" destOrd="0" presId="urn:microsoft.com/office/officeart/2005/8/layout/vList3#1"/>
    <dgm:cxn modelId="{98F462F0-39F9-4AD1-97FB-71F95A884477}" type="presParOf" srcId="{EA019B65-4A62-4F9F-A402-D29F7ACAB9A6}" destId="{876CE208-44E7-442F-BD4F-070AD4133118}" srcOrd="1" destOrd="0" presId="urn:microsoft.com/office/officeart/2005/8/layout/vList3#1"/>
    <dgm:cxn modelId="{093B647A-68CB-4F5F-B680-119F2F39E675}" type="presParOf" srcId="{A07F8CF5-75A4-46DB-980C-9E6799553975}" destId="{9CFBC8CE-E3D2-4B07-8D3E-C261F683EA33}" srcOrd="3" destOrd="0" presId="urn:microsoft.com/office/officeart/2005/8/layout/vList3#1"/>
    <dgm:cxn modelId="{AAE5FFB1-DE64-4799-BB4C-633AE2D93E0B}" type="presParOf" srcId="{A07F8CF5-75A4-46DB-980C-9E6799553975}" destId="{B545287B-E064-46A6-89A3-EE52D9EF928F}" srcOrd="4" destOrd="0" presId="urn:microsoft.com/office/officeart/2005/8/layout/vList3#1"/>
    <dgm:cxn modelId="{9598604E-74AC-47FC-91A7-46ECB4812DAA}" type="presParOf" srcId="{B545287B-E064-46A6-89A3-EE52D9EF928F}" destId="{7B5256B4-BDF1-4EBD-B207-A336F142F737}" srcOrd="0" destOrd="0" presId="urn:microsoft.com/office/officeart/2005/8/layout/vList3#1"/>
    <dgm:cxn modelId="{5159983F-B174-4078-87D0-6DFA9391556F}" type="presParOf" srcId="{B545287B-E064-46A6-89A3-EE52D9EF928F}" destId="{DC00DF32-B2A0-4FA1-B60B-FF64E9421FF6}" srcOrd="1" destOrd="0" presId="urn:microsoft.com/office/officeart/2005/8/layout/vList3#1"/>
    <dgm:cxn modelId="{2AEA5F6D-CE89-4637-AA69-F36D5E7ED61D}" type="presParOf" srcId="{A07F8CF5-75A4-46DB-980C-9E6799553975}" destId="{43FC740B-ED17-42D2-9E58-049C940FFD8E}" srcOrd="5" destOrd="0" presId="urn:microsoft.com/office/officeart/2005/8/layout/vList3#1"/>
    <dgm:cxn modelId="{85C45F56-A4B5-473E-B637-7683AD0544FB}" type="presParOf" srcId="{A07F8CF5-75A4-46DB-980C-9E6799553975}" destId="{36F9A4B0-8802-41FE-9768-12973B65804D}" srcOrd="6" destOrd="0" presId="urn:microsoft.com/office/officeart/2005/8/layout/vList3#1"/>
    <dgm:cxn modelId="{E9736A3C-1F0C-45F9-BD7A-11AC4C50A445}" type="presParOf" srcId="{36F9A4B0-8802-41FE-9768-12973B65804D}" destId="{C10FE643-3174-4764-89C0-056052F62DF0}" srcOrd="0" destOrd="0" presId="urn:microsoft.com/office/officeart/2005/8/layout/vList3#1"/>
    <dgm:cxn modelId="{98C527E1-5905-4511-AA5C-27C9DFFBEA55}" type="presParOf" srcId="{36F9A4B0-8802-41FE-9768-12973B65804D}" destId="{87580B58-6E28-45C5-A0BD-742635DF2090}" srcOrd="1" destOrd="0" presId="urn:microsoft.com/office/officeart/2005/8/layout/vList3#1"/>
    <dgm:cxn modelId="{127252EE-71D1-4F12-8BC1-9D3969DE1A73}" type="presParOf" srcId="{A07F8CF5-75A4-46DB-980C-9E6799553975}" destId="{0AB7F34D-C847-4B85-A015-AEFCFF9C7425}" srcOrd="7" destOrd="0" presId="urn:microsoft.com/office/officeart/2005/8/layout/vList3#1"/>
    <dgm:cxn modelId="{001ED663-0C41-4E42-BC36-1DB34364F9B3}" type="presParOf" srcId="{A07F8CF5-75A4-46DB-980C-9E6799553975}" destId="{EB7D299F-6AC5-4AB0-9947-0A74E2E940CD}" srcOrd="8" destOrd="0" presId="urn:microsoft.com/office/officeart/2005/8/layout/vList3#1"/>
    <dgm:cxn modelId="{D059CA6D-5985-4C1E-B07D-09AEC9D0DCAD}" type="presParOf" srcId="{EB7D299F-6AC5-4AB0-9947-0A74E2E940CD}" destId="{C6F9003F-047D-469B-BCBB-1A841DE8EDB2}" srcOrd="0" destOrd="0" presId="urn:microsoft.com/office/officeart/2005/8/layout/vList3#1"/>
    <dgm:cxn modelId="{B304452F-F5CF-48AA-9DBB-F258693C2B45}" type="presParOf" srcId="{EB7D299F-6AC5-4AB0-9947-0A74E2E940CD}" destId="{BEFC1D70-B1FA-4542-AD5A-7E6D36F6BC7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B83D5D-659D-4612-8EED-200F681CDEF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B01EBE-CEB9-47D8-A9B2-D090D1005B26}">
      <dgm:prSet phldrT="[Текст]"/>
      <dgm:spPr/>
      <dgm:t>
        <a:bodyPr/>
        <a:lstStyle/>
        <a:p>
          <a:r>
            <a:rPr lang="ru-RU" dirty="0" err="1" smtClean="0"/>
            <a:t>Приоритизация</a:t>
          </a:r>
          <a:r>
            <a:rPr lang="ru-RU" dirty="0" smtClean="0"/>
            <a:t> расходов бюджета </a:t>
          </a:r>
          <a:r>
            <a:rPr lang="ru-RU" dirty="0" err="1" smtClean="0"/>
            <a:t>Новоалександровского</a:t>
          </a:r>
          <a:r>
            <a:rPr lang="ru-RU" dirty="0" smtClean="0"/>
            <a:t> сельского поселения Азовского района</a:t>
          </a:r>
          <a:endParaRPr lang="ru-RU" dirty="0"/>
        </a:p>
      </dgm:t>
    </dgm:pt>
    <dgm:pt modelId="{65B973DF-8CAB-40ED-8B8A-F65265044444}" type="parTrans" cxnId="{A6D80DB2-41C2-458E-A2D2-EE5223A259D7}">
      <dgm:prSet/>
      <dgm:spPr/>
      <dgm:t>
        <a:bodyPr/>
        <a:lstStyle/>
        <a:p>
          <a:endParaRPr lang="ru-RU"/>
        </a:p>
      </dgm:t>
    </dgm:pt>
    <dgm:pt modelId="{43D34C73-624A-4730-823D-1459759568E3}" type="sibTrans" cxnId="{A6D80DB2-41C2-458E-A2D2-EE5223A259D7}">
      <dgm:prSet/>
      <dgm:spPr/>
      <dgm:t>
        <a:bodyPr/>
        <a:lstStyle/>
        <a:p>
          <a:endParaRPr lang="ru-RU"/>
        </a:p>
      </dgm:t>
    </dgm:pt>
    <dgm:pt modelId="{C58B3C9B-4310-43C8-A070-EC09FED61046}">
      <dgm:prSet phldrT="[Текст]"/>
      <dgm:spPr/>
      <dgm:t>
        <a:bodyPr/>
        <a:lstStyle/>
        <a:p>
          <a:r>
            <a:rPr lang="ru-RU" dirty="0" smtClean="0"/>
            <a:t>Развитие человеческого капитала, безусловное выполнение социальных обязательств перед гражданами, предоставление качественных и конкурентных муниципальных услуг</a:t>
          </a:r>
          <a:endParaRPr lang="ru-RU" dirty="0"/>
        </a:p>
      </dgm:t>
    </dgm:pt>
    <dgm:pt modelId="{12831ABC-4B1C-4FF0-91BD-D0CF45484037}" type="parTrans" cxnId="{FAD4DF00-7FD4-46F7-AE03-476716F9E489}">
      <dgm:prSet/>
      <dgm:spPr/>
      <dgm:t>
        <a:bodyPr/>
        <a:lstStyle/>
        <a:p>
          <a:endParaRPr lang="ru-RU"/>
        </a:p>
      </dgm:t>
    </dgm:pt>
    <dgm:pt modelId="{61DFD1D8-55A9-4613-B5A2-E6F77343BD2E}" type="sibTrans" cxnId="{FAD4DF00-7FD4-46F7-AE03-476716F9E489}">
      <dgm:prSet/>
      <dgm:spPr/>
      <dgm:t>
        <a:bodyPr/>
        <a:lstStyle/>
        <a:p>
          <a:endParaRPr lang="ru-RU"/>
        </a:p>
      </dgm:t>
    </dgm:pt>
    <dgm:pt modelId="{F8FAAFB2-91DF-4CF5-8C37-B92D0F09B568}">
      <dgm:prSet phldrT="[Текст]"/>
      <dgm:spPr/>
      <dgm:t>
        <a:bodyPr/>
        <a:lstStyle/>
        <a:p>
          <a:r>
            <a:rPr lang="ru-RU" dirty="0" smtClean="0"/>
            <a:t>Реализация Указов Президента от 7 мая 2012 года, от 1 июня 2012 № 761, от 28 декабря 2012 № 1688</a:t>
          </a:r>
          <a:endParaRPr lang="ru-RU" dirty="0"/>
        </a:p>
      </dgm:t>
    </dgm:pt>
    <dgm:pt modelId="{4A4BD151-3193-4B72-938D-9910CAAEA441}" type="parTrans" cxnId="{087F5D81-01AA-44BD-86C9-C212FAB18D39}">
      <dgm:prSet/>
      <dgm:spPr/>
      <dgm:t>
        <a:bodyPr/>
        <a:lstStyle/>
        <a:p>
          <a:endParaRPr lang="ru-RU"/>
        </a:p>
      </dgm:t>
    </dgm:pt>
    <dgm:pt modelId="{EE923933-E392-43B9-A5E3-955890C69522}" type="sibTrans" cxnId="{087F5D81-01AA-44BD-86C9-C212FAB18D39}">
      <dgm:prSet/>
      <dgm:spPr/>
      <dgm:t>
        <a:bodyPr/>
        <a:lstStyle/>
        <a:p>
          <a:endParaRPr lang="ru-RU"/>
        </a:p>
      </dgm:t>
    </dgm:pt>
    <dgm:pt modelId="{6DC28C60-B233-4757-9D70-FEF5DDD16BEA}">
      <dgm:prSet phldrT="[Текст]"/>
      <dgm:spPr/>
      <dgm:t>
        <a:bodyPr/>
        <a:lstStyle/>
        <a:p>
          <a:r>
            <a:rPr lang="ru-RU" dirty="0" smtClean="0"/>
            <a:t>Обеспечение первоочередных социально-значимых расходов</a:t>
          </a:r>
          <a:endParaRPr lang="ru-RU" dirty="0"/>
        </a:p>
      </dgm:t>
    </dgm:pt>
    <dgm:pt modelId="{063AD1B0-80FB-44FE-8476-552DAF9E46AA}" type="parTrans" cxnId="{A784DB5E-0366-4AE5-A28B-BCE5A83EBCC9}">
      <dgm:prSet/>
      <dgm:spPr/>
      <dgm:t>
        <a:bodyPr/>
        <a:lstStyle/>
        <a:p>
          <a:endParaRPr lang="ru-RU"/>
        </a:p>
      </dgm:t>
    </dgm:pt>
    <dgm:pt modelId="{518556CD-7328-4A12-9BD9-F31D159B8049}" type="sibTrans" cxnId="{A784DB5E-0366-4AE5-A28B-BCE5A83EBCC9}">
      <dgm:prSet/>
      <dgm:spPr/>
      <dgm:t>
        <a:bodyPr/>
        <a:lstStyle/>
        <a:p>
          <a:endParaRPr lang="ru-RU"/>
        </a:p>
      </dgm:t>
    </dgm:pt>
    <dgm:pt modelId="{F4FAA5B1-77E1-4172-87BC-2FC24ED732FE}">
      <dgm:prSet phldrT="[Текст]"/>
      <dgm:spPr/>
      <dgm:t>
        <a:bodyPr/>
        <a:lstStyle/>
        <a:p>
          <a:r>
            <a:rPr lang="ru-RU" dirty="0" smtClean="0"/>
            <a:t>Бюджет развития – формирование институтов развития, вложение в инфраструктуру</a:t>
          </a:r>
          <a:endParaRPr lang="ru-RU" dirty="0"/>
        </a:p>
      </dgm:t>
    </dgm:pt>
    <dgm:pt modelId="{640783DA-F3E9-4D96-AD64-FC329079727B}" type="parTrans" cxnId="{818CC521-D8E7-4416-9DF9-65DAA1A4E054}">
      <dgm:prSet/>
      <dgm:spPr/>
      <dgm:t>
        <a:bodyPr/>
        <a:lstStyle/>
        <a:p>
          <a:endParaRPr lang="ru-RU"/>
        </a:p>
      </dgm:t>
    </dgm:pt>
    <dgm:pt modelId="{DEF9A6E2-1368-4E39-BE44-51E93947E9A9}" type="sibTrans" cxnId="{818CC521-D8E7-4416-9DF9-65DAA1A4E054}">
      <dgm:prSet/>
      <dgm:spPr/>
      <dgm:t>
        <a:bodyPr/>
        <a:lstStyle/>
        <a:p>
          <a:endParaRPr lang="ru-RU"/>
        </a:p>
      </dgm:t>
    </dgm:pt>
    <dgm:pt modelId="{CC58519F-6525-410C-8386-8FF474A7F198}" type="pres">
      <dgm:prSet presAssocID="{20B83D5D-659D-4612-8EED-200F681CDEF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4AE4CC-DB0C-4C4C-A306-ECD7906A2EB4}" type="pres">
      <dgm:prSet presAssocID="{20B83D5D-659D-4612-8EED-200F681CDEF9}" presName="matrix" presStyleCnt="0"/>
      <dgm:spPr/>
    </dgm:pt>
    <dgm:pt modelId="{E66A9C76-00C0-452E-965A-AFAA90885083}" type="pres">
      <dgm:prSet presAssocID="{20B83D5D-659D-4612-8EED-200F681CDEF9}" presName="tile1" presStyleLbl="node1" presStyleIdx="0" presStyleCnt="4"/>
      <dgm:spPr/>
      <dgm:t>
        <a:bodyPr/>
        <a:lstStyle/>
        <a:p>
          <a:endParaRPr lang="ru-RU"/>
        </a:p>
      </dgm:t>
    </dgm:pt>
    <dgm:pt modelId="{69266D22-62CA-4F5C-97D1-912C13CFB63E}" type="pres">
      <dgm:prSet presAssocID="{20B83D5D-659D-4612-8EED-200F681CDE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AA632-A4FF-423D-BEAB-CBFBA8E80DD1}" type="pres">
      <dgm:prSet presAssocID="{20B83D5D-659D-4612-8EED-200F681CDEF9}" presName="tile2" presStyleLbl="node1" presStyleIdx="1" presStyleCnt="4"/>
      <dgm:spPr/>
      <dgm:t>
        <a:bodyPr/>
        <a:lstStyle/>
        <a:p>
          <a:endParaRPr lang="ru-RU"/>
        </a:p>
      </dgm:t>
    </dgm:pt>
    <dgm:pt modelId="{8D5F5044-2E00-481F-A475-E6BE22A3A53B}" type="pres">
      <dgm:prSet presAssocID="{20B83D5D-659D-4612-8EED-200F681CDE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B20EF-DBF5-4323-BF8C-B7529AFD7F95}" type="pres">
      <dgm:prSet presAssocID="{20B83D5D-659D-4612-8EED-200F681CDEF9}" presName="tile3" presStyleLbl="node1" presStyleIdx="2" presStyleCnt="4"/>
      <dgm:spPr/>
      <dgm:t>
        <a:bodyPr/>
        <a:lstStyle/>
        <a:p>
          <a:endParaRPr lang="ru-RU"/>
        </a:p>
      </dgm:t>
    </dgm:pt>
    <dgm:pt modelId="{5D2A0476-5519-4297-BE0D-6DBEA8B6768B}" type="pres">
      <dgm:prSet presAssocID="{20B83D5D-659D-4612-8EED-200F681CDE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BBC42-E023-4F58-A3B7-592562080E67}" type="pres">
      <dgm:prSet presAssocID="{20B83D5D-659D-4612-8EED-200F681CDEF9}" presName="tile4" presStyleLbl="node1" presStyleIdx="3" presStyleCnt="4"/>
      <dgm:spPr/>
      <dgm:t>
        <a:bodyPr/>
        <a:lstStyle/>
        <a:p>
          <a:endParaRPr lang="ru-RU"/>
        </a:p>
      </dgm:t>
    </dgm:pt>
    <dgm:pt modelId="{CF483D2A-2840-4765-856E-0535E56AF25E}" type="pres">
      <dgm:prSet presAssocID="{20B83D5D-659D-4612-8EED-200F681CDE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87600-2890-4BFC-93B0-8D012F7B46A9}" type="pres">
      <dgm:prSet presAssocID="{20B83D5D-659D-4612-8EED-200F681CDEF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F5D81-01AA-44BD-86C9-C212FAB18D39}" srcId="{3BB01EBE-CEB9-47D8-A9B2-D090D1005B26}" destId="{F8FAAFB2-91DF-4CF5-8C37-B92D0F09B568}" srcOrd="1" destOrd="0" parTransId="{4A4BD151-3193-4B72-938D-9910CAAEA441}" sibTransId="{EE923933-E392-43B9-A5E3-955890C69522}"/>
    <dgm:cxn modelId="{5F71D586-3739-4462-B973-D0C5771A5C72}" type="presOf" srcId="{F8FAAFB2-91DF-4CF5-8C37-B92D0F09B568}" destId="{8D5F5044-2E00-481F-A475-E6BE22A3A53B}" srcOrd="1" destOrd="0" presId="urn:microsoft.com/office/officeart/2005/8/layout/matrix1"/>
    <dgm:cxn modelId="{D5E055A8-A218-4724-95D9-6F985C82B8B1}" type="presOf" srcId="{F4FAA5B1-77E1-4172-87BC-2FC24ED732FE}" destId="{296BBC42-E023-4F58-A3B7-592562080E67}" srcOrd="0" destOrd="0" presId="urn:microsoft.com/office/officeart/2005/8/layout/matrix1"/>
    <dgm:cxn modelId="{E988A56D-4E6C-43F0-8CF2-DE7145A312F8}" type="presOf" srcId="{6DC28C60-B233-4757-9D70-FEF5DDD16BEA}" destId="{EDCB20EF-DBF5-4323-BF8C-B7529AFD7F95}" srcOrd="0" destOrd="0" presId="urn:microsoft.com/office/officeart/2005/8/layout/matrix1"/>
    <dgm:cxn modelId="{A784DB5E-0366-4AE5-A28B-BCE5A83EBCC9}" srcId="{3BB01EBE-CEB9-47D8-A9B2-D090D1005B26}" destId="{6DC28C60-B233-4757-9D70-FEF5DDD16BEA}" srcOrd="2" destOrd="0" parTransId="{063AD1B0-80FB-44FE-8476-552DAF9E46AA}" sibTransId="{518556CD-7328-4A12-9BD9-F31D159B8049}"/>
    <dgm:cxn modelId="{81200DD1-6A87-43F0-8A20-8D759C9A5937}" type="presOf" srcId="{20B83D5D-659D-4612-8EED-200F681CDEF9}" destId="{CC58519F-6525-410C-8386-8FF474A7F198}" srcOrd="0" destOrd="0" presId="urn:microsoft.com/office/officeart/2005/8/layout/matrix1"/>
    <dgm:cxn modelId="{AF299FC4-1772-4568-B351-9A6386343C94}" type="presOf" srcId="{F8FAAFB2-91DF-4CF5-8C37-B92D0F09B568}" destId="{7ACAA632-A4FF-423D-BEAB-CBFBA8E80DD1}" srcOrd="0" destOrd="0" presId="urn:microsoft.com/office/officeart/2005/8/layout/matrix1"/>
    <dgm:cxn modelId="{2BF41E5E-FF7D-47A9-8377-69041E108B0B}" type="presOf" srcId="{3BB01EBE-CEB9-47D8-A9B2-D090D1005B26}" destId="{0D387600-2890-4BFC-93B0-8D012F7B46A9}" srcOrd="0" destOrd="0" presId="urn:microsoft.com/office/officeart/2005/8/layout/matrix1"/>
    <dgm:cxn modelId="{E54263F1-6150-4BCD-9E13-09C3A442F592}" type="presOf" srcId="{C58B3C9B-4310-43C8-A070-EC09FED61046}" destId="{E66A9C76-00C0-452E-965A-AFAA90885083}" srcOrd="0" destOrd="0" presId="urn:microsoft.com/office/officeart/2005/8/layout/matrix1"/>
    <dgm:cxn modelId="{B7873B24-22BE-4B3B-8770-5F9DC075ABC2}" type="presOf" srcId="{C58B3C9B-4310-43C8-A070-EC09FED61046}" destId="{69266D22-62CA-4F5C-97D1-912C13CFB63E}" srcOrd="1" destOrd="0" presId="urn:microsoft.com/office/officeart/2005/8/layout/matrix1"/>
    <dgm:cxn modelId="{818CC521-D8E7-4416-9DF9-65DAA1A4E054}" srcId="{3BB01EBE-CEB9-47D8-A9B2-D090D1005B26}" destId="{F4FAA5B1-77E1-4172-87BC-2FC24ED732FE}" srcOrd="3" destOrd="0" parTransId="{640783DA-F3E9-4D96-AD64-FC329079727B}" sibTransId="{DEF9A6E2-1368-4E39-BE44-51E93947E9A9}"/>
    <dgm:cxn modelId="{F00F59DB-27D9-4EC2-9228-773993D2DE47}" type="presOf" srcId="{6DC28C60-B233-4757-9D70-FEF5DDD16BEA}" destId="{5D2A0476-5519-4297-BE0D-6DBEA8B6768B}" srcOrd="1" destOrd="0" presId="urn:microsoft.com/office/officeart/2005/8/layout/matrix1"/>
    <dgm:cxn modelId="{A6D80DB2-41C2-458E-A2D2-EE5223A259D7}" srcId="{20B83D5D-659D-4612-8EED-200F681CDEF9}" destId="{3BB01EBE-CEB9-47D8-A9B2-D090D1005B26}" srcOrd="0" destOrd="0" parTransId="{65B973DF-8CAB-40ED-8B8A-F65265044444}" sibTransId="{43D34C73-624A-4730-823D-1459759568E3}"/>
    <dgm:cxn modelId="{FAD4DF00-7FD4-46F7-AE03-476716F9E489}" srcId="{3BB01EBE-CEB9-47D8-A9B2-D090D1005B26}" destId="{C58B3C9B-4310-43C8-A070-EC09FED61046}" srcOrd="0" destOrd="0" parTransId="{12831ABC-4B1C-4FF0-91BD-D0CF45484037}" sibTransId="{61DFD1D8-55A9-4613-B5A2-E6F77343BD2E}"/>
    <dgm:cxn modelId="{A31B3FF6-0F71-4490-8AFF-2E55A9C2D1BF}" type="presOf" srcId="{F4FAA5B1-77E1-4172-87BC-2FC24ED732FE}" destId="{CF483D2A-2840-4765-856E-0535E56AF25E}" srcOrd="1" destOrd="0" presId="urn:microsoft.com/office/officeart/2005/8/layout/matrix1"/>
    <dgm:cxn modelId="{292CDEFB-ABF5-4B72-82E3-F28D334BD495}" type="presParOf" srcId="{CC58519F-6525-410C-8386-8FF474A7F198}" destId="{AD4AE4CC-DB0C-4C4C-A306-ECD7906A2EB4}" srcOrd="0" destOrd="0" presId="urn:microsoft.com/office/officeart/2005/8/layout/matrix1"/>
    <dgm:cxn modelId="{B2831397-B622-4774-B8D5-476B2C20AC9D}" type="presParOf" srcId="{AD4AE4CC-DB0C-4C4C-A306-ECD7906A2EB4}" destId="{E66A9C76-00C0-452E-965A-AFAA90885083}" srcOrd="0" destOrd="0" presId="urn:microsoft.com/office/officeart/2005/8/layout/matrix1"/>
    <dgm:cxn modelId="{9ABA1DB0-CD1B-4C1B-A389-C38FC4FC4A07}" type="presParOf" srcId="{AD4AE4CC-DB0C-4C4C-A306-ECD7906A2EB4}" destId="{69266D22-62CA-4F5C-97D1-912C13CFB63E}" srcOrd="1" destOrd="0" presId="urn:microsoft.com/office/officeart/2005/8/layout/matrix1"/>
    <dgm:cxn modelId="{44723385-907E-4800-B49F-3FE7155D80D7}" type="presParOf" srcId="{AD4AE4CC-DB0C-4C4C-A306-ECD7906A2EB4}" destId="{7ACAA632-A4FF-423D-BEAB-CBFBA8E80DD1}" srcOrd="2" destOrd="0" presId="urn:microsoft.com/office/officeart/2005/8/layout/matrix1"/>
    <dgm:cxn modelId="{39AF5135-10C3-443A-A3B2-B5F09A86100B}" type="presParOf" srcId="{AD4AE4CC-DB0C-4C4C-A306-ECD7906A2EB4}" destId="{8D5F5044-2E00-481F-A475-E6BE22A3A53B}" srcOrd="3" destOrd="0" presId="urn:microsoft.com/office/officeart/2005/8/layout/matrix1"/>
    <dgm:cxn modelId="{5FF96A52-086E-4F2E-BBD7-58AF0507E9DC}" type="presParOf" srcId="{AD4AE4CC-DB0C-4C4C-A306-ECD7906A2EB4}" destId="{EDCB20EF-DBF5-4323-BF8C-B7529AFD7F95}" srcOrd="4" destOrd="0" presId="urn:microsoft.com/office/officeart/2005/8/layout/matrix1"/>
    <dgm:cxn modelId="{82A25DE5-47AA-4831-9187-4949E155FCF1}" type="presParOf" srcId="{AD4AE4CC-DB0C-4C4C-A306-ECD7906A2EB4}" destId="{5D2A0476-5519-4297-BE0D-6DBEA8B6768B}" srcOrd="5" destOrd="0" presId="urn:microsoft.com/office/officeart/2005/8/layout/matrix1"/>
    <dgm:cxn modelId="{C71E7D6D-0D9F-4D9D-8841-AA54025B0124}" type="presParOf" srcId="{AD4AE4CC-DB0C-4C4C-A306-ECD7906A2EB4}" destId="{296BBC42-E023-4F58-A3B7-592562080E67}" srcOrd="6" destOrd="0" presId="urn:microsoft.com/office/officeart/2005/8/layout/matrix1"/>
    <dgm:cxn modelId="{ABD8D9EE-8079-401D-99C4-65BD6DE915CA}" type="presParOf" srcId="{AD4AE4CC-DB0C-4C4C-A306-ECD7906A2EB4}" destId="{CF483D2A-2840-4765-856E-0535E56AF25E}" srcOrd="7" destOrd="0" presId="urn:microsoft.com/office/officeart/2005/8/layout/matrix1"/>
    <dgm:cxn modelId="{CDE8D576-D3AD-47D4-80C0-EC63C7141C38}" type="presParOf" srcId="{CC58519F-6525-410C-8386-8FF474A7F198}" destId="{0D387600-2890-4BFC-93B0-8D012F7B46A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15634,4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1479,1 т. р.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9,5 %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Резервный фонд Администрации  поселения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10,0 т. р.0,1%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Развитие информационной инфраструктуры 94,6 т.р.0,6%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Целевые мероприятия и иные расходы</a:t>
          </a:r>
          <a:r>
            <a:rPr lang="en-US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1327 т. р.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7843,8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50,2 %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174,8 т.р.1,1%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Меры социальной поддержки отдельных категорий граждан 136,8т.р. 0,9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учреждений      4238,8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27,1  %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FBD02D-3B62-4A52-906C-8057089BAC7D}">
      <dgm:prSet phldrT="[Текст]" custScaleX="145447" custScaleY="126627" custRadScaleRad="93106" custRadScaleInc="-198902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B22847A-F99E-481C-B2F6-30A6A4883FCD}" type="parTrans" cxnId="{7901C25E-EC4B-46B1-AC48-D75128848E9E}">
      <dgm:prSet/>
      <dgm:spPr/>
      <dgm:t>
        <a:bodyPr/>
        <a:lstStyle/>
        <a:p>
          <a:endParaRPr lang="ru-RU"/>
        </a:p>
      </dgm:t>
    </dgm:pt>
    <dgm:pt modelId="{748995BC-802E-45A6-A922-9C0060138D50}" type="sibTrans" cxnId="{7901C25E-EC4B-46B1-AC48-D75128848E9E}">
      <dgm:prSet/>
      <dgm:spPr/>
      <dgm:t>
        <a:bodyPr/>
        <a:lstStyle/>
        <a:p>
          <a:endParaRPr lang="ru-RU"/>
        </a:p>
      </dgm:t>
    </dgm:pt>
    <dgm:pt modelId="{DBC03FA0-7E26-4D2E-8FF6-171685372291}">
      <dgm:prSet phldrT="[Текст]" custScaleX="145447" custScaleY="126627" custRadScaleRad="99391" custRadScaleInc="-263976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2FFF3DE-E73E-4663-86A8-2DBD2094D9B0}" type="parTrans" cxnId="{4313BD69-04A6-4E46-8FB6-23D7AF2708CB}">
      <dgm:prSet/>
      <dgm:spPr/>
      <dgm:t>
        <a:bodyPr/>
        <a:lstStyle/>
        <a:p>
          <a:endParaRPr lang="ru-RU"/>
        </a:p>
      </dgm:t>
    </dgm:pt>
    <dgm:pt modelId="{06C19E92-E88B-4BBA-A422-996B99095ACD}" type="sibTrans" cxnId="{4313BD69-04A6-4E46-8FB6-23D7AF2708CB}">
      <dgm:prSet/>
      <dgm:spPr/>
      <dgm:t>
        <a:bodyPr/>
        <a:lstStyle/>
        <a:p>
          <a:endParaRPr lang="ru-RU"/>
        </a:p>
      </dgm:t>
    </dgm:pt>
    <dgm:pt modelId="{D2A07A65-58D8-46E0-8783-1460363768E9}">
      <dgm:prSet phldrT="[Текст]" custScaleX="145447" custScaleY="126627" custRadScaleRad="106570" custRadScaleInc="-312875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B32A33D-1E03-45FD-9F67-F9B98213A842}" type="parTrans" cxnId="{CA1C893D-4E81-4A6A-962B-29F0F80CA734}">
      <dgm:prSet/>
      <dgm:spPr/>
      <dgm:t>
        <a:bodyPr/>
        <a:lstStyle/>
        <a:p>
          <a:endParaRPr lang="ru-RU"/>
        </a:p>
      </dgm:t>
    </dgm:pt>
    <dgm:pt modelId="{FF171C78-8963-496A-9639-0F9B486FD656}" type="sibTrans" cxnId="{CA1C893D-4E81-4A6A-962B-29F0F80CA734}">
      <dgm:prSet/>
      <dgm:spPr/>
      <dgm:t>
        <a:bodyPr/>
        <a:lstStyle/>
        <a:p>
          <a:endParaRPr lang="ru-RU"/>
        </a:p>
      </dgm:t>
    </dgm:pt>
    <dgm:pt modelId="{5C548008-87F6-4303-B2A4-047A750B3D6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Проведение выборов 329,5 т.р.2,1%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FCD531A-65B0-476D-9C08-C5BFDF3A63D2}" type="parTrans" cxnId="{6A877093-F9F7-4A42-AD6B-C045D87DD116}">
      <dgm:prSet/>
      <dgm:spPr/>
      <dgm:t>
        <a:bodyPr/>
        <a:lstStyle/>
        <a:p>
          <a:endParaRPr lang="ru-RU"/>
        </a:p>
      </dgm:t>
    </dgm:pt>
    <dgm:pt modelId="{7DAC10EC-D939-4A15-95B0-38AA2582DFCE}" type="sibTrans" cxnId="{6A877093-F9F7-4A42-AD6B-C045D87DD116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49529" custRadScaleInc="-377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9" custScaleX="145447" custScaleY="126627" custRadScaleRad="97042" custRadScaleInc="-213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9" custScaleX="145447" custScaleY="145447" custRadScaleRad="116725" custRadScaleInc="-198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9" custScaleX="167203" custScaleY="145209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9" custScaleX="164570" custScaleY="149634" custRadScaleRad="150073" custRadScaleInc="-242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5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5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5" presStyleCnt="9" custScaleX="160786" custScaleY="145447" custRadScaleRad="100507" custRadScaleInc="-27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9" custScaleX="175810" custScaleY="145447" custRadScaleRad="103926" custRadScaleInc="-115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9" custScaleX="145447" custScaleY="145447" custRadScaleRad="152477" custRadScaleInc="-141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0B3AF-C0AA-49DA-AFC8-E34F4F683A19}" type="pres">
      <dgm:prSet presAssocID="{4FCD531A-65B0-476D-9C08-C5BFDF3A63D2}" presName="Name9" presStyleLbl="parChTrans1D2" presStyleIdx="8" presStyleCnt="9"/>
      <dgm:spPr/>
      <dgm:t>
        <a:bodyPr/>
        <a:lstStyle/>
        <a:p>
          <a:endParaRPr lang="ru-RU"/>
        </a:p>
      </dgm:t>
    </dgm:pt>
    <dgm:pt modelId="{4E608306-4B90-4682-8967-09D8F74FF2A5}" type="pres">
      <dgm:prSet presAssocID="{4FCD531A-65B0-476D-9C08-C5BFDF3A63D2}" presName="connTx" presStyleLbl="parChTrans1D2" presStyleIdx="8" presStyleCnt="9"/>
      <dgm:spPr/>
      <dgm:t>
        <a:bodyPr/>
        <a:lstStyle/>
        <a:p>
          <a:endParaRPr lang="ru-RU"/>
        </a:p>
      </dgm:t>
    </dgm:pt>
    <dgm:pt modelId="{ACD96398-808A-478B-AAE7-E0C47C88C93B}" type="pres">
      <dgm:prSet presAssocID="{5C548008-87F6-4303-B2A4-047A750B3D63}" presName="node" presStyleLbl="node1" presStyleIdx="8" presStyleCnt="9" custScaleX="150186" custScaleY="128430" custRadScaleRad="131348" custRadScaleInc="-13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CA1C893D-4E81-4A6A-962B-29F0F80CA734}" srcId="{1F8E4B7B-3190-492B-BA7B-9B52CE7D79BE}" destId="{D2A07A65-58D8-46E0-8783-1460363768E9}" srcOrd="3" destOrd="0" parTransId="{6B32A33D-1E03-45FD-9F67-F9B98213A842}" sibTransId="{FF171C78-8963-496A-9639-0F9B486FD656}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6A877093-F9F7-4A42-AD6B-C045D87DD116}" srcId="{B179D74B-D7BA-4ED1-A72F-D0DA76E8417A}" destId="{5C548008-87F6-4303-B2A4-047A750B3D63}" srcOrd="8" destOrd="0" parTransId="{4FCD531A-65B0-476D-9C08-C5BFDF3A63D2}" sibTransId="{7DAC10EC-D939-4A15-95B0-38AA2582DFCE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CAABC26A-F38B-4BCE-B038-FBCBDD787891}" type="presOf" srcId="{5C548008-87F6-4303-B2A4-047A750B3D63}" destId="{ACD96398-808A-478B-AAE7-E0C47C88C93B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A268D9E7-E365-43DA-8893-8942F3B399E0}" type="presOf" srcId="{4FCD531A-65B0-476D-9C08-C5BFDF3A63D2}" destId="{4E608306-4B90-4682-8967-09D8F74FF2A5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4313BD69-04A6-4E46-8FB6-23D7AF2708CB}" srcId="{1F8E4B7B-3190-492B-BA7B-9B52CE7D79BE}" destId="{DBC03FA0-7E26-4D2E-8FF6-171685372291}" srcOrd="2" destOrd="0" parTransId="{92FFF3DE-E73E-4663-86A8-2DBD2094D9B0}" sibTransId="{06C19E92-E88B-4BBA-A422-996B99095ACD}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5EA6CFF1-4856-444C-A8F5-061D62383179}" type="presOf" srcId="{F986B101-2D04-4E3D-8735-12066002DCA2}" destId="{DF6EDE72-0B1B-4A13-B586-C939D94F44B0}" srcOrd="1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6D90F8EF-80CB-41BC-960F-A2104FFB8578}" type="presOf" srcId="{4FCD531A-65B0-476D-9C08-C5BFDF3A63D2}" destId="{AF80B3AF-C0AA-49DA-AFC8-E34F4F683A19}" srcOrd="0" destOrd="0" presId="urn:microsoft.com/office/officeart/2005/8/layout/radial1"/>
    <dgm:cxn modelId="{7901C25E-EC4B-46B1-AC48-D75128848E9E}" srcId="{1F8E4B7B-3190-492B-BA7B-9B52CE7D79BE}" destId="{AAFBD02D-3B62-4A52-906C-8057089BAC7D}" srcOrd="1" destOrd="0" parTransId="{9B22847A-F99E-481C-B2F6-30A6A4883FCD}" sibTransId="{748995BC-802E-45A6-A922-9C0060138D50}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99B5CCFF-7111-48AC-BC84-A9F49DD5BC60}" type="presOf" srcId="{F986B101-2D04-4E3D-8735-12066002DCA2}" destId="{E5D811FC-7971-4430-8A28-1798A91448B2}" srcOrd="0" destOrd="0" presId="urn:microsoft.com/office/officeart/2005/8/layout/radial1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45794F23-4D72-4CC6-9876-BD0349FB0272}" type="presOf" srcId="{D3913F27-E24C-40CD-AFE9-DDAE93138E32}" destId="{B73BB58B-01B7-42F4-9905-9F1B2B2B2E86}" srcOrd="0" destOrd="0" presId="urn:microsoft.com/office/officeart/2005/8/layout/radial1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67B53CC9-EAD6-4807-A826-60948956F288}" srcId="{B179D74B-D7BA-4ED1-A72F-D0DA76E8417A}" destId="{D3913F27-E24C-40CD-AFE9-DDAE93138E32}" srcOrd="5" destOrd="0" parTransId="{F986B101-2D04-4E3D-8735-12066002DCA2}" sibTransId="{CB8E9DCB-886A-4917-B75A-D6CABEF1A2D5}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60630ECB-0F66-4A96-88C7-D14974AF94F5}" type="presParOf" srcId="{FC4E895A-5CB6-4776-9D34-BC12EF08CF61}" destId="{E5D811FC-7971-4430-8A28-1798A91448B2}" srcOrd="11" destOrd="0" presId="urn:microsoft.com/office/officeart/2005/8/layout/radial1"/>
    <dgm:cxn modelId="{1E5477C8-BE74-4181-A6AC-EF2228D19F5E}" type="presParOf" srcId="{E5D811FC-7971-4430-8A28-1798A91448B2}" destId="{DF6EDE72-0B1B-4A13-B586-C939D94F44B0}" srcOrd="0" destOrd="0" presId="urn:microsoft.com/office/officeart/2005/8/layout/radial1"/>
    <dgm:cxn modelId="{B71F70F3-85DE-4293-A77D-B30C5E5802C5}" type="presParOf" srcId="{FC4E895A-5CB6-4776-9D34-BC12EF08CF61}" destId="{B73BB58B-01B7-42F4-9905-9F1B2B2B2E86}" srcOrd="12" destOrd="0" presId="urn:microsoft.com/office/officeart/2005/8/layout/radial1"/>
    <dgm:cxn modelId="{056F96FF-72E0-4896-8E1B-3A25063FD02C}" type="presParOf" srcId="{FC4E895A-5CB6-4776-9D34-BC12EF08CF61}" destId="{BC211171-4868-4B1B-8C84-7AFE7DA92B72}" srcOrd="13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  <dgm:cxn modelId="{8BC19DD0-3439-4F62-8DAE-DF5D7346B478}" type="presParOf" srcId="{FC4E895A-5CB6-4776-9D34-BC12EF08CF61}" destId="{AF80B3AF-C0AA-49DA-AFC8-E34F4F683A19}" srcOrd="17" destOrd="0" presId="urn:microsoft.com/office/officeart/2005/8/layout/radial1"/>
    <dgm:cxn modelId="{2400F84D-6542-4BAF-B462-4DB10EDE8805}" type="presParOf" srcId="{AF80B3AF-C0AA-49DA-AFC8-E34F4F683A19}" destId="{4E608306-4B90-4682-8967-09D8F74FF2A5}" srcOrd="0" destOrd="0" presId="urn:microsoft.com/office/officeart/2005/8/layout/radial1"/>
    <dgm:cxn modelId="{FA5706BA-E4D6-4DE9-85FB-A6AF316F59FB}" type="presParOf" srcId="{FC4E895A-5CB6-4776-9D34-BC12EF08CF61}" destId="{ACD96398-808A-478B-AAE7-E0C47C88C93B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7AB212-D92E-4D99-8D72-07DE73CC72B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A4234-855F-41AF-AF6A-6264867E88E6}">
      <dgm:prSet phldrT="[Текст]"/>
      <dgm:spPr>
        <a:gradFill flip="none" rotWithShape="0">
          <a:gsLst>
            <a:gs pos="0">
              <a:srgbClr val="00CC00">
                <a:shade val="30000"/>
                <a:satMod val="115000"/>
              </a:srgbClr>
            </a:gs>
            <a:gs pos="50000">
              <a:srgbClr val="00CC00">
                <a:shade val="67500"/>
                <a:satMod val="115000"/>
              </a:srgbClr>
            </a:gs>
            <a:gs pos="100000">
              <a:srgbClr val="00CC00">
                <a:shade val="100000"/>
                <a:satMod val="115000"/>
              </a:srgbClr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dirty="0" smtClean="0"/>
            <a:t>Финансовое обеспечение муниципальных учреждений – 4238,8тыс. рублей</a:t>
          </a:r>
          <a:endParaRPr lang="ru-RU" dirty="0"/>
        </a:p>
      </dgm:t>
    </dgm:pt>
    <dgm:pt modelId="{E618F757-A776-4C50-9409-D48B15570477}" type="parTrans" cxnId="{A69926DE-9F22-4677-BA97-7B8C7422EFE1}">
      <dgm:prSet/>
      <dgm:spPr/>
      <dgm:t>
        <a:bodyPr/>
        <a:lstStyle/>
        <a:p>
          <a:endParaRPr lang="ru-RU"/>
        </a:p>
      </dgm:t>
    </dgm:pt>
    <dgm:pt modelId="{CCDDB105-CA51-4B58-9C71-FBBC7798EEAB}" type="sibTrans" cxnId="{A69926DE-9F22-4677-BA97-7B8C7422EFE1}">
      <dgm:prSet/>
      <dgm:spPr/>
      <dgm:t>
        <a:bodyPr/>
        <a:lstStyle/>
        <a:p>
          <a:endParaRPr lang="ru-RU"/>
        </a:p>
      </dgm:t>
    </dgm:pt>
    <dgm:pt modelId="{9216ACCF-3619-413A-8EF5-1C5151DDA7A8}">
      <dgm:prSet phldrT="[Текст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Всего 2 учреждения культуры, из них:</a:t>
          </a:r>
          <a:endParaRPr lang="ru-RU" dirty="0"/>
        </a:p>
      </dgm:t>
    </dgm:pt>
    <dgm:pt modelId="{F78CA68E-11E6-420B-814C-014E866841FA}" type="parTrans" cxnId="{E94AC722-9B61-4490-9B78-7071A08F3D6F}">
      <dgm:prSet/>
      <dgm:spPr/>
      <dgm:t>
        <a:bodyPr/>
        <a:lstStyle/>
        <a:p>
          <a:endParaRPr lang="ru-RU"/>
        </a:p>
      </dgm:t>
    </dgm:pt>
    <dgm:pt modelId="{7A97B28C-486F-4C52-BC8F-5E18058FEDE5}" type="sibTrans" cxnId="{E94AC722-9B61-4490-9B78-7071A08F3D6F}">
      <dgm:prSet/>
      <dgm:spPr/>
      <dgm:t>
        <a:bodyPr/>
        <a:lstStyle/>
        <a:p>
          <a:endParaRPr lang="ru-RU"/>
        </a:p>
      </dgm:t>
    </dgm:pt>
    <dgm:pt modelId="{E4D3B5D2-73BE-4D03-A909-A74572EDCA41}">
      <dgm:prSet phldrT="[Текст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МБУК </a:t>
          </a:r>
          <a:r>
            <a:rPr lang="ru-RU" dirty="0" err="1" smtClean="0"/>
            <a:t>Новоалександровский</a:t>
          </a:r>
          <a:r>
            <a:rPr lang="ru-RU" dirty="0" smtClean="0"/>
            <a:t> </a:t>
          </a:r>
          <a:r>
            <a:rPr lang="en-US" dirty="0" smtClean="0"/>
            <a:t>C</a:t>
          </a:r>
          <a:r>
            <a:rPr lang="ru-RU" dirty="0" smtClean="0"/>
            <a:t>ДК и МБУК Новоалександровская СБ</a:t>
          </a:r>
          <a:endParaRPr lang="ru-RU" dirty="0"/>
        </a:p>
      </dgm:t>
    </dgm:pt>
    <dgm:pt modelId="{98B7EE72-EAB4-49AE-AC5D-C8F80CE8442B}" type="parTrans" cxnId="{280FB5E9-920D-493E-B4F4-D131C686FB1C}">
      <dgm:prSet/>
      <dgm:spPr/>
      <dgm:t>
        <a:bodyPr/>
        <a:lstStyle/>
        <a:p>
          <a:endParaRPr lang="ru-RU"/>
        </a:p>
      </dgm:t>
    </dgm:pt>
    <dgm:pt modelId="{8678FFE5-B6E9-4DBD-BDB8-1E9ED6B6CF2F}" type="sibTrans" cxnId="{280FB5E9-920D-493E-B4F4-D131C686FB1C}">
      <dgm:prSet/>
      <dgm:spPr/>
      <dgm:t>
        <a:bodyPr/>
        <a:lstStyle/>
        <a:p>
          <a:endParaRPr lang="ru-RU"/>
        </a:p>
      </dgm:t>
    </dgm:pt>
    <dgm:pt modelId="{213108A7-87EF-4697-9E40-31D803E1FC66}" type="pres">
      <dgm:prSet presAssocID="{5D7AB212-D92E-4D99-8D72-07DE73CC72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9BC2DA-D3CA-47E8-90DD-D9BD8F1794A8}" type="pres">
      <dgm:prSet presAssocID="{CAEA4234-855F-41AF-AF6A-6264867E88E6}" presName="linNode" presStyleCnt="0"/>
      <dgm:spPr/>
    </dgm:pt>
    <dgm:pt modelId="{55D7981E-36E1-40E9-BD22-81FFFC84B0FE}" type="pres">
      <dgm:prSet presAssocID="{CAEA4234-855F-41AF-AF6A-6264867E88E6}" presName="parentText" presStyleLbl="node1" presStyleIdx="0" presStyleCnt="1" custLinFactNeighborX="-1313" custLinFactNeighborY="-12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C63E5-FA5A-416D-B297-56BC0D52D3DA}" type="pres">
      <dgm:prSet presAssocID="{CAEA4234-855F-41AF-AF6A-6264867E88E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BB61C-D399-41DD-95A3-651B852ED877}" type="presOf" srcId="{9216ACCF-3619-413A-8EF5-1C5151DDA7A8}" destId="{549C63E5-FA5A-416D-B297-56BC0D52D3DA}" srcOrd="0" destOrd="0" presId="urn:microsoft.com/office/officeart/2005/8/layout/vList5"/>
    <dgm:cxn modelId="{E94AC722-9B61-4490-9B78-7071A08F3D6F}" srcId="{CAEA4234-855F-41AF-AF6A-6264867E88E6}" destId="{9216ACCF-3619-413A-8EF5-1C5151DDA7A8}" srcOrd="0" destOrd="0" parTransId="{F78CA68E-11E6-420B-814C-014E866841FA}" sibTransId="{7A97B28C-486F-4C52-BC8F-5E18058FEDE5}"/>
    <dgm:cxn modelId="{B5720030-717F-4E6C-B3E4-5151D5E8BC55}" type="presOf" srcId="{CAEA4234-855F-41AF-AF6A-6264867E88E6}" destId="{55D7981E-36E1-40E9-BD22-81FFFC84B0FE}" srcOrd="0" destOrd="0" presId="urn:microsoft.com/office/officeart/2005/8/layout/vList5"/>
    <dgm:cxn modelId="{0A5D8956-EACB-468C-A8B2-CBBA81C90030}" type="presOf" srcId="{E4D3B5D2-73BE-4D03-A909-A74572EDCA41}" destId="{549C63E5-FA5A-416D-B297-56BC0D52D3DA}" srcOrd="0" destOrd="1" presId="urn:microsoft.com/office/officeart/2005/8/layout/vList5"/>
    <dgm:cxn modelId="{3C883195-49C1-4D61-BFDF-C96265A8D215}" type="presOf" srcId="{5D7AB212-D92E-4D99-8D72-07DE73CC72B4}" destId="{213108A7-87EF-4697-9E40-31D803E1FC66}" srcOrd="0" destOrd="0" presId="urn:microsoft.com/office/officeart/2005/8/layout/vList5"/>
    <dgm:cxn modelId="{280FB5E9-920D-493E-B4F4-D131C686FB1C}" srcId="{CAEA4234-855F-41AF-AF6A-6264867E88E6}" destId="{E4D3B5D2-73BE-4D03-A909-A74572EDCA41}" srcOrd="1" destOrd="0" parTransId="{98B7EE72-EAB4-49AE-AC5D-C8F80CE8442B}" sibTransId="{8678FFE5-B6E9-4DBD-BDB8-1E9ED6B6CF2F}"/>
    <dgm:cxn modelId="{A69926DE-9F22-4677-BA97-7B8C7422EFE1}" srcId="{5D7AB212-D92E-4D99-8D72-07DE73CC72B4}" destId="{CAEA4234-855F-41AF-AF6A-6264867E88E6}" srcOrd="0" destOrd="0" parTransId="{E618F757-A776-4C50-9409-D48B15570477}" sibTransId="{CCDDB105-CA51-4B58-9C71-FBBC7798EEAB}"/>
    <dgm:cxn modelId="{F8E8D997-54F9-46C0-9E15-F55210EBAD5F}" type="presParOf" srcId="{213108A7-87EF-4697-9E40-31D803E1FC66}" destId="{1A9BC2DA-D3CA-47E8-90DD-D9BD8F1794A8}" srcOrd="0" destOrd="0" presId="urn:microsoft.com/office/officeart/2005/8/layout/vList5"/>
    <dgm:cxn modelId="{9AAB05EA-8466-4830-9D3A-4E029A3B91BC}" type="presParOf" srcId="{1A9BC2DA-D3CA-47E8-90DD-D9BD8F1794A8}" destId="{55D7981E-36E1-40E9-BD22-81FFFC84B0FE}" srcOrd="0" destOrd="0" presId="urn:microsoft.com/office/officeart/2005/8/layout/vList5"/>
    <dgm:cxn modelId="{A00424ED-589D-4528-8FF5-8BD152A578C7}" type="presParOf" srcId="{1A9BC2DA-D3CA-47E8-90DD-D9BD8F1794A8}" destId="{549C63E5-FA5A-416D-B297-56BC0D52D3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13659,1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CC00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</a:t>
          </a:r>
          <a:r>
            <a:rPr lang="ru-RU" sz="1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муниципальной службы в Новоалександровском сельском поселении(10,0 тыс. рублей – 0,9%)</a:t>
          </a:r>
          <a:endParaRPr lang="ru-RU" sz="10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территории </a:t>
          </a:r>
          <a:r>
            <a:rPr lang="ru-RU" sz="1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поселения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от чрезвычайных </a:t>
          </a:r>
          <a:r>
            <a:rPr lang="ru-RU" sz="1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ситуаций.Обеспечение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пожарной безопасности 233,6 тыс. рублей – </a:t>
          </a:r>
          <a:r>
            <a: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0,4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%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CC00FF"/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порядка, противодействие преступности (80,0 тыс. рублей – 8,9%)</a:t>
          </a:r>
          <a:endParaRPr lang="ru-RU" sz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транспортной системы (147,1тыс.рублей – 0,2%)</a:t>
          </a:r>
          <a:endParaRPr lang="ru-RU" sz="10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</a:t>
          </a:r>
          <a:r>
            <a:rPr lang="ru-RU" sz="1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культуры (4238,8 тыс. рублей – 27,1 %)</a:t>
          </a:r>
          <a:endParaRPr lang="ru-RU" sz="10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жилищными-коммунальными услугами населения (30,0 тыс. рублей – 0,6 %)</a:t>
          </a:r>
          <a:endParaRPr lang="ru-RU" sz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49336F7E-FBF5-484E-BF88-4EC11E1405E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FF0000"/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105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развитие энергетики         (2тыс. рублей – </a:t>
          </a:r>
          <a:r>
            <a:rPr lang="en-US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2%)</a:t>
          </a:r>
          <a:endParaRPr lang="ru-RU" sz="10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12345-705E-4FA4-96A9-438A1D0558A6}" type="parTrans" cxnId="{94823198-E49C-4638-AC8E-4AF031C0858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254F274C-C37E-48F0-8AAE-712981C79DCA}" type="sibTrans" cxnId="{94823198-E49C-4638-AC8E-4AF031C0858B}">
      <dgm:prSet/>
      <dgm:spPr/>
      <dgm:t>
        <a:bodyPr/>
        <a:lstStyle/>
        <a:p>
          <a:endParaRPr lang="ru-RU"/>
        </a:p>
      </dgm:t>
    </dgm:pt>
    <dgm:pt modelId="{94185A9D-C91C-4E3D-A03B-B010DC4663A3}">
      <dgm:prSet/>
      <dgm:spPr/>
      <dgm:t>
        <a:bodyPr/>
        <a:lstStyle/>
        <a:p>
          <a:r>
            <a:rPr lang="ru-RU" dirty="0" smtClean="0"/>
            <a:t>Развитие сетей наружного освещения (906,1 </a:t>
          </a:r>
          <a:r>
            <a:rPr lang="ru-RU" dirty="0" err="1" smtClean="0"/>
            <a:t>т.р</a:t>
          </a:r>
          <a:r>
            <a:rPr lang="ru-RU" dirty="0" smtClean="0"/>
            <a:t>.-     %)</a:t>
          </a:r>
          <a:endParaRPr lang="ru-RU" dirty="0"/>
        </a:p>
      </dgm:t>
    </dgm:pt>
    <dgm:pt modelId="{034B948F-A6E8-4BF9-8C8B-61BFC252C17A}" type="parTrans" cxnId="{75C53C1A-9DF7-4478-8190-C9B3E2E90241}">
      <dgm:prSet/>
      <dgm:spPr/>
      <dgm:t>
        <a:bodyPr/>
        <a:lstStyle/>
        <a:p>
          <a:endParaRPr lang="ru-RU"/>
        </a:p>
      </dgm:t>
    </dgm:pt>
    <dgm:pt modelId="{0655E9E6-2148-4A58-BA90-5C3C030D800B}" type="sibTrans" cxnId="{75C53C1A-9DF7-4478-8190-C9B3E2E90241}">
      <dgm:prSet/>
      <dgm:spPr/>
      <dgm:t>
        <a:bodyPr/>
        <a:lstStyle/>
        <a:p>
          <a:endParaRPr lang="ru-RU"/>
        </a:p>
      </dgm:t>
    </dgm:pt>
    <dgm:pt modelId="{6EBA40D8-88F7-46D1-88F5-BD63CF8B2A09}">
      <dgm:prSet custT="1"/>
      <dgm:spPr/>
      <dgm:t>
        <a:bodyPr/>
        <a:lstStyle/>
        <a:p>
          <a:r>
            <a:rPr lang="ru-RU" sz="1200" dirty="0" smtClean="0"/>
            <a:t>Озеленение </a:t>
          </a:r>
          <a:r>
            <a:rPr lang="ru-RU" sz="1200" baseline="0" dirty="0" smtClean="0"/>
            <a:t>территории</a:t>
          </a:r>
          <a:r>
            <a:rPr lang="ru-RU" sz="1200" dirty="0" smtClean="0"/>
            <a:t> </a:t>
          </a:r>
          <a:r>
            <a:rPr lang="ru-RU" sz="1200" dirty="0" err="1" smtClean="0"/>
            <a:t>Новоалександровского</a:t>
          </a:r>
          <a:r>
            <a:rPr lang="ru-RU" sz="1200" dirty="0" smtClean="0"/>
            <a:t> сельского поселения (130,1 </a:t>
          </a:r>
          <a:r>
            <a:rPr lang="ru-RU" sz="1200" dirty="0" err="1" smtClean="0"/>
            <a:t>т.р</a:t>
          </a:r>
          <a:r>
            <a:rPr lang="ru-RU" sz="1200" dirty="0" smtClean="0"/>
            <a:t>.    %)</a:t>
          </a:r>
          <a:endParaRPr lang="ru-RU" sz="1200" dirty="0"/>
        </a:p>
      </dgm:t>
    </dgm:pt>
    <dgm:pt modelId="{9C4E93EF-6DF4-4341-8C9E-0DA0207CE8E4}" type="parTrans" cxnId="{1346A105-BE52-4457-97E7-6FFDB0F6F5E8}">
      <dgm:prSet/>
      <dgm:spPr/>
      <dgm:t>
        <a:bodyPr/>
        <a:lstStyle/>
        <a:p>
          <a:endParaRPr lang="ru-RU"/>
        </a:p>
      </dgm:t>
    </dgm:pt>
    <dgm:pt modelId="{BF75ADD8-AC1F-404C-BE8D-1BF0796E8C0E}" type="sibTrans" cxnId="{1346A105-BE52-4457-97E7-6FFDB0F6F5E8}">
      <dgm:prSet/>
      <dgm:spPr/>
      <dgm:t>
        <a:bodyPr/>
        <a:lstStyle/>
        <a:p>
          <a:endParaRPr lang="ru-RU"/>
        </a:p>
      </dgm:t>
    </dgm:pt>
    <dgm:pt modelId="{7FF7DB9C-67DB-4CEB-A32F-A301177CB2CD}">
      <dgm:prSet custT="1"/>
      <dgm:spPr/>
      <dgm:t>
        <a:bodyPr/>
        <a:lstStyle/>
        <a:p>
          <a:r>
            <a:rPr lang="ru-RU" sz="1000" baseline="0" dirty="0" smtClean="0"/>
            <a:t>Благоустройство</a:t>
          </a:r>
          <a:r>
            <a:rPr lang="ru-RU" sz="1000" dirty="0" smtClean="0"/>
            <a:t> территории </a:t>
          </a:r>
          <a:r>
            <a:rPr lang="ru-RU" sz="1000" dirty="0" err="1" smtClean="0"/>
            <a:t>Новоалександровского</a:t>
          </a:r>
          <a:r>
            <a:rPr lang="ru-RU" sz="1000" dirty="0" smtClean="0"/>
            <a:t> сельского поселения (320,0 </a:t>
          </a:r>
          <a:r>
            <a:rPr lang="ru-RU" sz="1000" dirty="0" err="1" smtClean="0"/>
            <a:t>т.р</a:t>
          </a:r>
          <a:r>
            <a:rPr lang="ru-RU" sz="1000" dirty="0" smtClean="0"/>
            <a:t>.    %)</a:t>
          </a:r>
          <a:endParaRPr lang="ru-RU" sz="1000" dirty="0"/>
        </a:p>
      </dgm:t>
    </dgm:pt>
    <dgm:pt modelId="{E0DB2CD0-BEC5-49C0-A68E-75C8C8A3A853}" type="parTrans" cxnId="{8B65C3B2-DA21-4A48-845E-49F777DFE8EC}">
      <dgm:prSet/>
      <dgm:spPr/>
      <dgm:t>
        <a:bodyPr/>
        <a:lstStyle/>
        <a:p>
          <a:endParaRPr lang="ru-RU"/>
        </a:p>
      </dgm:t>
    </dgm:pt>
    <dgm:pt modelId="{9954F67B-4E11-4898-B74F-EB1E5819A4B2}" type="sibTrans" cxnId="{8B65C3B2-DA21-4A48-845E-49F777DFE8EC}">
      <dgm:prSet/>
      <dgm:spPr/>
      <dgm:t>
        <a:bodyPr/>
        <a:lstStyle/>
        <a:p>
          <a:endParaRPr lang="ru-RU"/>
        </a:p>
      </dgm:t>
    </dgm:pt>
    <dgm:pt modelId="{8FF3BC87-FBA2-4E38-B2E3-04A473E42213}">
      <dgm:prSet custT="1"/>
      <dgm:spPr/>
      <dgm:t>
        <a:bodyPr/>
        <a:lstStyle/>
        <a:p>
          <a:r>
            <a:rPr lang="ru-RU" sz="1200" baseline="0" dirty="0" smtClean="0"/>
            <a:t>Развитие физической культуры и спорта (61,3 </a:t>
          </a:r>
          <a:r>
            <a:rPr lang="ru-RU" sz="1200" baseline="0" dirty="0" err="1" smtClean="0"/>
            <a:t>т.р</a:t>
          </a:r>
          <a:r>
            <a:rPr lang="ru-RU" sz="1200" baseline="0" dirty="0" smtClean="0"/>
            <a:t>.      %)</a:t>
          </a:r>
          <a:endParaRPr lang="ru-RU" sz="1200" baseline="0" dirty="0"/>
        </a:p>
      </dgm:t>
    </dgm:pt>
    <dgm:pt modelId="{F2E9A469-D018-44CA-A080-E98A159AE0D4}" type="parTrans" cxnId="{D0951ACC-0AEC-47F6-BC7C-32CB4546A43C}">
      <dgm:prSet/>
      <dgm:spPr/>
      <dgm:t>
        <a:bodyPr/>
        <a:lstStyle/>
        <a:p>
          <a:endParaRPr lang="ru-RU"/>
        </a:p>
      </dgm:t>
    </dgm:pt>
    <dgm:pt modelId="{19BC3063-F91F-4B47-AD77-B4A47519A252}" type="sibTrans" cxnId="{D0951ACC-0AEC-47F6-BC7C-32CB4546A43C}">
      <dgm:prSet/>
      <dgm:spPr/>
      <dgm:t>
        <a:bodyPr/>
        <a:lstStyle/>
        <a:p>
          <a:endParaRPr lang="ru-RU"/>
        </a:p>
      </dgm:t>
    </dgm:pt>
    <dgm:pt modelId="{17E188BB-94A7-42AA-AB74-38C627222862}">
      <dgm:prSet custT="1"/>
      <dgm:spPr/>
      <dgm:t>
        <a:bodyPr/>
        <a:lstStyle/>
        <a:p>
          <a:r>
            <a:rPr lang="ru-RU" sz="1000" baseline="0" dirty="0" smtClean="0"/>
            <a:t>Управление муниципальными финансами и создание условий для эффективного управления муниципальными финансами (6021,3 </a:t>
          </a:r>
          <a:r>
            <a:rPr lang="ru-RU" sz="1000" baseline="0" dirty="0" err="1" smtClean="0"/>
            <a:t>т.р</a:t>
          </a:r>
          <a:r>
            <a:rPr lang="ru-RU" sz="1000" baseline="0" dirty="0" smtClean="0"/>
            <a:t>.      %)</a:t>
          </a:r>
          <a:endParaRPr lang="ru-RU" sz="1000" baseline="0" dirty="0"/>
        </a:p>
      </dgm:t>
    </dgm:pt>
    <dgm:pt modelId="{94CA8667-A4FF-45C3-BBEA-E55E4162C97F}" type="parTrans" cxnId="{437C601C-0E16-46EB-87ED-822756257613}">
      <dgm:prSet/>
      <dgm:spPr/>
      <dgm:t>
        <a:bodyPr/>
        <a:lstStyle/>
        <a:p>
          <a:endParaRPr lang="ru-RU"/>
        </a:p>
      </dgm:t>
    </dgm:pt>
    <dgm:pt modelId="{A9693EBC-C27A-4FE4-980C-56169D5B4819}" type="sibTrans" cxnId="{437C601C-0E16-46EB-87ED-822756257613}">
      <dgm:prSet/>
      <dgm:spPr/>
      <dgm:t>
        <a:bodyPr/>
        <a:lstStyle/>
        <a:p>
          <a:endParaRPr lang="ru-RU"/>
        </a:p>
      </dgm:t>
    </dgm:pt>
    <dgm:pt modelId="{B11B3C8A-7FEC-4F74-A97B-ADC810F5C7A3}">
      <dgm:prSet custT="1"/>
      <dgm:spPr/>
      <dgm:t>
        <a:bodyPr/>
        <a:lstStyle/>
        <a:p>
          <a:r>
            <a:rPr lang="ru-RU" sz="1200" baseline="0" dirty="0" smtClean="0"/>
            <a:t>Доступная среда (10,0т.р.      %)</a:t>
          </a:r>
          <a:endParaRPr lang="ru-RU" sz="1200" baseline="0" dirty="0"/>
        </a:p>
      </dgm:t>
    </dgm:pt>
    <dgm:pt modelId="{06860E31-AAF4-4B07-A8F6-166F0EE4AB29}" type="parTrans" cxnId="{6083CFD2-54E2-468F-8490-90C92DBEB96B}">
      <dgm:prSet/>
      <dgm:spPr/>
      <dgm:t>
        <a:bodyPr/>
        <a:lstStyle/>
        <a:p>
          <a:endParaRPr lang="ru-RU"/>
        </a:p>
      </dgm:t>
    </dgm:pt>
    <dgm:pt modelId="{C761DE2F-FF3F-4731-8B36-479711892E2D}" type="sibTrans" cxnId="{6083CFD2-54E2-468F-8490-90C92DBEB96B}">
      <dgm:prSet/>
      <dgm:spPr/>
      <dgm:t>
        <a:bodyPr/>
        <a:lstStyle/>
        <a:p>
          <a:endParaRPr lang="ru-RU"/>
        </a:p>
      </dgm:t>
    </dgm:pt>
    <dgm:pt modelId="{DB0A3B34-DF99-497E-8C22-840AA5A9389C}">
      <dgm:prSet custT="1"/>
      <dgm:spPr/>
      <dgm:t>
        <a:bodyPr/>
        <a:lstStyle/>
        <a:p>
          <a:r>
            <a:rPr lang="ru-RU" sz="1200" baseline="0" dirty="0" smtClean="0"/>
            <a:t>Социальная поддержка граждан (136,8 </a:t>
          </a:r>
          <a:r>
            <a:rPr lang="ru-RU" sz="1200" baseline="0" dirty="0" err="1" smtClean="0"/>
            <a:t>т.р</a:t>
          </a:r>
          <a:r>
            <a:rPr lang="ru-RU" sz="1200" baseline="0" dirty="0" smtClean="0"/>
            <a:t>.      %)</a:t>
          </a:r>
          <a:endParaRPr lang="ru-RU" sz="1200" baseline="0" dirty="0"/>
        </a:p>
      </dgm:t>
    </dgm:pt>
    <dgm:pt modelId="{59A69CF2-D5CD-4E20-9FE6-BB8DEC30B8B7}" type="parTrans" cxnId="{C24AAF01-0107-4D8C-A1CE-55440AED183F}">
      <dgm:prSet/>
      <dgm:spPr/>
      <dgm:t>
        <a:bodyPr/>
        <a:lstStyle/>
        <a:p>
          <a:endParaRPr lang="ru-RU"/>
        </a:p>
      </dgm:t>
    </dgm:pt>
    <dgm:pt modelId="{C49018BD-89CD-4365-976A-0D26FB19049A}" type="sibTrans" cxnId="{C24AAF01-0107-4D8C-A1CE-55440AED183F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660645" custScaleY="440430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14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14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14" custScaleX="173923" custScaleY="115949" custRadScaleRad="90085" custRadScaleInc="109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14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14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14" custScaleX="254172" custScaleY="115949" custRadScaleRad="103293" custRadScaleInc="148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14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14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14" custScaleX="237166" custScaleY="137656" custRadScaleRad="123494" custRadScaleInc="152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14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14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14" custScaleX="203157" custScaleY="127557" custRadScaleRad="104630" custRadScaleInc="288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4" presStyleCnt="14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4" presStyleCnt="14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4" presStyleCnt="14" custScaleX="208159" custScaleY="107990" custRadScaleRad="122835" custRadScaleInc="-73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DF1F8-FC21-408C-94F2-F835BF623C63}" type="pres">
      <dgm:prSet presAssocID="{9EC12345-705E-4FA4-96A9-438A1D0558A6}" presName="Name9" presStyleLbl="parChTrans1D2" presStyleIdx="5" presStyleCnt="14"/>
      <dgm:spPr/>
      <dgm:t>
        <a:bodyPr/>
        <a:lstStyle/>
        <a:p>
          <a:endParaRPr lang="ru-RU"/>
        </a:p>
      </dgm:t>
    </dgm:pt>
    <dgm:pt modelId="{56A6791E-CA58-48BF-80F7-F18CC66CF3D8}" type="pres">
      <dgm:prSet presAssocID="{9EC12345-705E-4FA4-96A9-438A1D0558A6}" presName="connTx" presStyleLbl="parChTrans1D2" presStyleIdx="5" presStyleCnt="14"/>
      <dgm:spPr/>
      <dgm:t>
        <a:bodyPr/>
        <a:lstStyle/>
        <a:p>
          <a:endParaRPr lang="ru-RU"/>
        </a:p>
      </dgm:t>
    </dgm:pt>
    <dgm:pt modelId="{5DE12CA8-41F3-43E4-BEEA-057D8915BBA6}" type="pres">
      <dgm:prSet presAssocID="{49336F7E-FBF5-484E-BF88-4EC11E1405E1}" presName="node" presStyleLbl="node1" presStyleIdx="5" presStyleCnt="14" custScaleX="184856" custScaleY="106723" custRadScaleRad="93925" custRadScaleInc="108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14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14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14" custScaleX="236810" custScaleY="115949" custRadScaleRad="82653" custRadScaleInc="233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C4AC5-1309-438B-A397-66D9C2F24ABF}" type="pres">
      <dgm:prSet presAssocID="{034B948F-A6E8-4BF9-8C8B-61BFC252C17A}" presName="Name9" presStyleLbl="parChTrans1D2" presStyleIdx="7" presStyleCnt="14"/>
      <dgm:spPr/>
      <dgm:t>
        <a:bodyPr/>
        <a:lstStyle/>
        <a:p>
          <a:endParaRPr lang="ru-RU"/>
        </a:p>
      </dgm:t>
    </dgm:pt>
    <dgm:pt modelId="{1C6C463E-7C94-4F40-801C-CFC169385215}" type="pres">
      <dgm:prSet presAssocID="{034B948F-A6E8-4BF9-8C8B-61BFC252C17A}" presName="connTx" presStyleLbl="parChTrans1D2" presStyleIdx="7" presStyleCnt="14"/>
      <dgm:spPr/>
      <dgm:t>
        <a:bodyPr/>
        <a:lstStyle/>
        <a:p>
          <a:endParaRPr lang="ru-RU"/>
        </a:p>
      </dgm:t>
    </dgm:pt>
    <dgm:pt modelId="{B93C9A5D-0FB4-45B8-AD64-4FC08A8F0F1F}" type="pres">
      <dgm:prSet presAssocID="{94185A9D-C91C-4E3D-A03B-B010DC4663A3}" presName="node" presStyleLbl="node1" presStyleIdx="7" presStyleCnt="14" custScaleX="268650" custScaleY="100063" custRadScaleRad="88425" custRadScaleInc="334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6834D-7068-4F7D-8336-B426EEBFFFF3}" type="pres">
      <dgm:prSet presAssocID="{9C4E93EF-6DF4-4341-8C9E-0DA0207CE8E4}" presName="Name9" presStyleLbl="parChTrans1D2" presStyleIdx="8" presStyleCnt="14"/>
      <dgm:spPr/>
      <dgm:t>
        <a:bodyPr/>
        <a:lstStyle/>
        <a:p>
          <a:endParaRPr lang="ru-RU"/>
        </a:p>
      </dgm:t>
    </dgm:pt>
    <dgm:pt modelId="{1E208420-4422-441B-875B-790A4955A915}" type="pres">
      <dgm:prSet presAssocID="{9C4E93EF-6DF4-4341-8C9E-0DA0207CE8E4}" presName="connTx" presStyleLbl="parChTrans1D2" presStyleIdx="8" presStyleCnt="14"/>
      <dgm:spPr/>
      <dgm:t>
        <a:bodyPr/>
        <a:lstStyle/>
        <a:p>
          <a:endParaRPr lang="ru-RU"/>
        </a:p>
      </dgm:t>
    </dgm:pt>
    <dgm:pt modelId="{07A6D93B-F517-4EDD-8EAB-6EC841082F91}" type="pres">
      <dgm:prSet presAssocID="{6EBA40D8-88F7-46D1-88F5-BD63CF8B2A09}" presName="node" presStyleLbl="node1" presStyleIdx="8" presStyleCnt="14" custScaleX="288943" custScaleY="139799" custRadScaleRad="98321" custRadScaleInc="339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E4475-646A-42E5-BCD6-FD77239C256E}" type="pres">
      <dgm:prSet presAssocID="{E0DB2CD0-BEC5-49C0-A68E-75C8C8A3A853}" presName="Name9" presStyleLbl="parChTrans1D2" presStyleIdx="9" presStyleCnt="14"/>
      <dgm:spPr/>
      <dgm:t>
        <a:bodyPr/>
        <a:lstStyle/>
        <a:p>
          <a:endParaRPr lang="ru-RU"/>
        </a:p>
      </dgm:t>
    </dgm:pt>
    <dgm:pt modelId="{DF194E99-16C9-4346-83FB-563338DBEC35}" type="pres">
      <dgm:prSet presAssocID="{E0DB2CD0-BEC5-49C0-A68E-75C8C8A3A853}" presName="connTx" presStyleLbl="parChTrans1D2" presStyleIdx="9" presStyleCnt="14"/>
      <dgm:spPr/>
      <dgm:t>
        <a:bodyPr/>
        <a:lstStyle/>
        <a:p>
          <a:endParaRPr lang="ru-RU"/>
        </a:p>
      </dgm:t>
    </dgm:pt>
    <dgm:pt modelId="{48DDBAA5-432A-4C09-8725-FE82EE5F7BBE}" type="pres">
      <dgm:prSet presAssocID="{7FF7DB9C-67DB-4CEB-A32F-A301177CB2CD}" presName="node" presStyleLbl="node1" presStyleIdx="9" presStyleCnt="14" custScaleX="285543" custRadScaleRad="107396" custRadScaleInc="32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A8735-83CD-4B40-863C-5C46A1DFE310}" type="pres">
      <dgm:prSet presAssocID="{F2E9A469-D018-44CA-A080-E98A159AE0D4}" presName="Name9" presStyleLbl="parChTrans1D2" presStyleIdx="10" presStyleCnt="14"/>
      <dgm:spPr/>
      <dgm:t>
        <a:bodyPr/>
        <a:lstStyle/>
        <a:p>
          <a:endParaRPr lang="ru-RU"/>
        </a:p>
      </dgm:t>
    </dgm:pt>
    <dgm:pt modelId="{0AB0C123-20AE-4F18-9E57-ED1F2F0F4684}" type="pres">
      <dgm:prSet presAssocID="{F2E9A469-D018-44CA-A080-E98A159AE0D4}" presName="connTx" presStyleLbl="parChTrans1D2" presStyleIdx="10" presStyleCnt="14"/>
      <dgm:spPr/>
      <dgm:t>
        <a:bodyPr/>
        <a:lstStyle/>
        <a:p>
          <a:endParaRPr lang="ru-RU"/>
        </a:p>
      </dgm:t>
    </dgm:pt>
    <dgm:pt modelId="{31F15903-A5F8-4AAC-B284-8110B4936195}" type="pres">
      <dgm:prSet presAssocID="{8FF3BC87-FBA2-4E38-B2E3-04A473E42213}" presName="node" presStyleLbl="node1" presStyleIdx="10" presStyleCnt="14" custScaleX="222680" custRadScaleRad="64169" custRadScaleInc="-1359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43465-491D-4941-B26F-A6359D61E859}" type="pres">
      <dgm:prSet presAssocID="{94CA8667-A4FF-45C3-BBEA-E55E4162C97F}" presName="Name9" presStyleLbl="parChTrans1D2" presStyleIdx="11" presStyleCnt="14"/>
      <dgm:spPr/>
      <dgm:t>
        <a:bodyPr/>
        <a:lstStyle/>
        <a:p>
          <a:endParaRPr lang="ru-RU"/>
        </a:p>
      </dgm:t>
    </dgm:pt>
    <dgm:pt modelId="{8B0237ED-1B2C-4D16-99CC-FE2995024C93}" type="pres">
      <dgm:prSet presAssocID="{94CA8667-A4FF-45C3-BBEA-E55E4162C97F}" presName="connTx" presStyleLbl="parChTrans1D2" presStyleIdx="11" presStyleCnt="14"/>
      <dgm:spPr/>
      <dgm:t>
        <a:bodyPr/>
        <a:lstStyle/>
        <a:p>
          <a:endParaRPr lang="ru-RU"/>
        </a:p>
      </dgm:t>
    </dgm:pt>
    <dgm:pt modelId="{5395117A-B3FD-4AE4-890C-D8334A4524FC}" type="pres">
      <dgm:prSet presAssocID="{17E188BB-94A7-42AA-AB74-38C627222862}" presName="node" presStyleLbl="node1" presStyleIdx="11" presStyleCnt="14" custScaleX="270555" custScaleY="168243" custRadScaleRad="108724" custRadScaleInc="124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4314F-A3E1-4B92-90DC-65B685B1889D}" type="pres">
      <dgm:prSet presAssocID="{06860E31-AAF4-4B07-A8F6-166F0EE4AB29}" presName="Name9" presStyleLbl="parChTrans1D2" presStyleIdx="12" presStyleCnt="14"/>
      <dgm:spPr/>
      <dgm:t>
        <a:bodyPr/>
        <a:lstStyle/>
        <a:p>
          <a:endParaRPr lang="ru-RU"/>
        </a:p>
      </dgm:t>
    </dgm:pt>
    <dgm:pt modelId="{5FC14A8B-BB62-4300-9745-0D25662EF7B2}" type="pres">
      <dgm:prSet presAssocID="{06860E31-AAF4-4B07-A8F6-166F0EE4AB29}" presName="connTx" presStyleLbl="parChTrans1D2" presStyleIdx="12" presStyleCnt="14"/>
      <dgm:spPr/>
      <dgm:t>
        <a:bodyPr/>
        <a:lstStyle/>
        <a:p>
          <a:endParaRPr lang="ru-RU"/>
        </a:p>
      </dgm:t>
    </dgm:pt>
    <dgm:pt modelId="{85765032-C837-410A-8BDC-11A5B431EDD2}" type="pres">
      <dgm:prSet presAssocID="{B11B3C8A-7FEC-4F74-A97B-ADC810F5C7A3}" presName="node" presStyleLbl="node1" presStyleIdx="12" presStyleCnt="14" custScaleX="253462" custRadScaleRad="98722" custRadScaleInc="187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548FC-7786-4B34-AE95-D7F751B41FB7}" type="pres">
      <dgm:prSet presAssocID="{59A69CF2-D5CD-4E20-9FE6-BB8DEC30B8B7}" presName="Name9" presStyleLbl="parChTrans1D2" presStyleIdx="13" presStyleCnt="14"/>
      <dgm:spPr/>
      <dgm:t>
        <a:bodyPr/>
        <a:lstStyle/>
        <a:p>
          <a:endParaRPr lang="ru-RU"/>
        </a:p>
      </dgm:t>
    </dgm:pt>
    <dgm:pt modelId="{218BC274-771C-41DC-A3DE-0AB49DFBE745}" type="pres">
      <dgm:prSet presAssocID="{59A69CF2-D5CD-4E20-9FE6-BB8DEC30B8B7}" presName="connTx" presStyleLbl="parChTrans1D2" presStyleIdx="13" presStyleCnt="14"/>
      <dgm:spPr/>
      <dgm:t>
        <a:bodyPr/>
        <a:lstStyle/>
        <a:p>
          <a:endParaRPr lang="ru-RU"/>
        </a:p>
      </dgm:t>
    </dgm:pt>
    <dgm:pt modelId="{B50EECDA-28A0-450B-91AA-0EAC17442F28}" type="pres">
      <dgm:prSet presAssocID="{DB0A3B34-DF99-497E-8C22-840AA5A9389C}" presName="node" presStyleLbl="node1" presStyleIdx="13" presStyleCnt="14" custScaleX="230789" custScaleY="102990" custRadScaleRad="49152" custRadScaleInc="178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D1A6C9D9-58C1-40DF-9559-EA4FC31AF07C}" type="presOf" srcId="{06860E31-AAF4-4B07-A8F6-166F0EE4AB29}" destId="{5FC14A8B-BB62-4300-9745-0D25662EF7B2}" srcOrd="1" destOrd="0" presId="urn:microsoft.com/office/officeart/2005/8/layout/radial1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50066556-9A29-47B3-870C-5491F817A172}" type="presOf" srcId="{034B948F-A6E8-4BF9-8C8B-61BFC252C17A}" destId="{CEEC4AC5-1309-438B-A397-66D9C2F24ABF}" srcOrd="0" destOrd="0" presId="urn:microsoft.com/office/officeart/2005/8/layout/radial1"/>
    <dgm:cxn modelId="{91288CF3-CC4B-429B-AADA-BB5197540A22}" type="presOf" srcId="{59A69CF2-D5CD-4E20-9FE6-BB8DEC30B8B7}" destId="{218BC274-771C-41DC-A3DE-0AB49DFBE745}" srcOrd="1" destOrd="0" presId="urn:microsoft.com/office/officeart/2005/8/layout/radial1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75C53C1A-9DF7-4478-8190-C9B3E2E90241}" srcId="{0A071C4F-2EE5-4090-8CFE-7BB01F6E3C8A}" destId="{94185A9D-C91C-4E3D-A03B-B010DC4663A3}" srcOrd="7" destOrd="0" parTransId="{034B948F-A6E8-4BF9-8C8B-61BFC252C17A}" sibTransId="{0655E9E6-2148-4A58-BA90-5C3C030D800B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D10FF75D-4C86-4EA0-9359-8F26F26F3E97}" type="presOf" srcId="{F2E9A469-D018-44CA-A080-E98A159AE0D4}" destId="{0AB0C123-20AE-4F18-9E57-ED1F2F0F4684}" srcOrd="1" destOrd="0" presId="urn:microsoft.com/office/officeart/2005/8/layout/radial1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0C4F7B96-B1D8-4407-8623-B6511294D8C5}" type="presOf" srcId="{49336F7E-FBF5-484E-BF88-4EC11E1405E1}" destId="{5DE12CA8-41F3-43E4-BEEA-057D8915BBA6}" srcOrd="0" destOrd="0" presId="urn:microsoft.com/office/officeart/2005/8/layout/radial1"/>
    <dgm:cxn modelId="{F8F460CF-2AA2-425E-BC20-FDCC66818C6F}" type="presOf" srcId="{8FF3BC87-FBA2-4E38-B2E3-04A473E42213}" destId="{31F15903-A5F8-4AAC-B284-8110B4936195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C1271BF0-5E46-4DD3-8548-303906CA2A9F}" type="presOf" srcId="{E0DB2CD0-BEC5-49C0-A68E-75C8C8A3A853}" destId="{DF194E99-16C9-4346-83FB-563338DBEC35}" srcOrd="1" destOrd="0" presId="urn:microsoft.com/office/officeart/2005/8/layout/radial1"/>
    <dgm:cxn modelId="{22584A3A-45ED-47B1-BC93-AF6116D247D9}" type="presOf" srcId="{17E188BB-94A7-42AA-AB74-38C627222862}" destId="{5395117A-B3FD-4AE4-890C-D8334A4524FC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1346A105-BE52-4457-97E7-6FFDB0F6F5E8}" srcId="{0A071C4F-2EE5-4090-8CFE-7BB01F6E3C8A}" destId="{6EBA40D8-88F7-46D1-88F5-BD63CF8B2A09}" srcOrd="8" destOrd="0" parTransId="{9C4E93EF-6DF4-4341-8C9E-0DA0207CE8E4}" sibTransId="{BF75ADD8-AC1F-404C-BE8D-1BF0796E8C0E}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B5D04167-F416-4B65-872B-8B1E9C7D4FC8}" type="presOf" srcId="{06860E31-AAF4-4B07-A8F6-166F0EE4AB29}" destId="{5244314F-A3E1-4B92-90DC-65B685B1889D}" srcOrd="0" destOrd="0" presId="urn:microsoft.com/office/officeart/2005/8/layout/radial1"/>
    <dgm:cxn modelId="{A1C2D3AF-720B-46D0-B370-702103B4DFB4}" srcId="{0A071C4F-2EE5-4090-8CFE-7BB01F6E3C8A}" destId="{7108C053-AF18-4A5E-A697-B9A026219B03}" srcOrd="4" destOrd="0" parTransId="{D6E71120-05A4-4E49-AAFA-7509948FC80E}" sibTransId="{FEA286DD-0BB0-42AE-BA30-4EE66EC82B3E}"/>
    <dgm:cxn modelId="{8B65C3B2-DA21-4A48-845E-49F777DFE8EC}" srcId="{0A071C4F-2EE5-4090-8CFE-7BB01F6E3C8A}" destId="{7FF7DB9C-67DB-4CEB-A32F-A301177CB2CD}" srcOrd="9" destOrd="0" parTransId="{E0DB2CD0-BEC5-49C0-A68E-75C8C8A3A853}" sibTransId="{9954F67B-4E11-4898-B74F-EB1E5819A4B2}"/>
    <dgm:cxn modelId="{6FE86C87-7C27-41E1-9504-BFFA0A50C87A}" type="presOf" srcId="{6EBA40D8-88F7-46D1-88F5-BD63CF8B2A09}" destId="{07A6D93B-F517-4EDD-8EAB-6EC841082F91}" srcOrd="0" destOrd="0" presId="urn:microsoft.com/office/officeart/2005/8/layout/radial1"/>
    <dgm:cxn modelId="{85285876-28C5-43BE-9F50-78D9291FCB29}" type="presOf" srcId="{9EC12345-705E-4FA4-96A9-438A1D0558A6}" destId="{56A6791E-CA58-48BF-80F7-F18CC66CF3D8}" srcOrd="1" destOrd="0" presId="urn:microsoft.com/office/officeart/2005/8/layout/radial1"/>
    <dgm:cxn modelId="{C24AAF01-0107-4D8C-A1CE-55440AED183F}" srcId="{0A071C4F-2EE5-4090-8CFE-7BB01F6E3C8A}" destId="{DB0A3B34-DF99-497E-8C22-840AA5A9389C}" srcOrd="13" destOrd="0" parTransId="{59A69CF2-D5CD-4E20-9FE6-BB8DEC30B8B7}" sibTransId="{C49018BD-89CD-4365-976A-0D26FB19049A}"/>
    <dgm:cxn modelId="{57997A5E-A2F2-47C1-AAF6-B9AFCF2DA58E}" type="presOf" srcId="{94185A9D-C91C-4E3D-A03B-B010DC4663A3}" destId="{B93C9A5D-0FB4-45B8-AD64-4FC08A8F0F1F}" srcOrd="0" destOrd="0" presId="urn:microsoft.com/office/officeart/2005/8/layout/radial1"/>
    <dgm:cxn modelId="{1DE04942-F44D-4522-8DDC-C2E333065EC2}" type="presOf" srcId="{F2E9A469-D018-44CA-A080-E98A159AE0D4}" destId="{FB6A8735-83CD-4B40-863C-5C46A1DFE310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2077342E-EEEE-433E-BDA9-8D3EB0ECDDD3}" type="presOf" srcId="{9C4E93EF-6DF4-4341-8C9E-0DA0207CE8E4}" destId="{1E208420-4422-441B-875B-790A4955A915}" srcOrd="1" destOrd="0" presId="urn:microsoft.com/office/officeart/2005/8/layout/radial1"/>
    <dgm:cxn modelId="{3A5E512F-0DF7-497A-9013-4F568CA30FF2}" type="presOf" srcId="{9EC12345-705E-4FA4-96A9-438A1D0558A6}" destId="{D61DF1F8-FC21-408C-94F2-F835BF623C63}" srcOrd="0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6083CFD2-54E2-468F-8490-90C92DBEB96B}" srcId="{0A071C4F-2EE5-4090-8CFE-7BB01F6E3C8A}" destId="{B11B3C8A-7FEC-4F74-A97B-ADC810F5C7A3}" srcOrd="12" destOrd="0" parTransId="{06860E31-AAF4-4B07-A8F6-166F0EE4AB29}" sibTransId="{C761DE2F-FF3F-4731-8B36-479711892E2D}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0E5A9114-E0F1-4FA7-96E0-032086FEBB31}" type="presOf" srcId="{B11B3C8A-7FEC-4F74-A97B-ADC810F5C7A3}" destId="{85765032-C837-410A-8BDC-11A5B431EDD2}" srcOrd="0" destOrd="0" presId="urn:microsoft.com/office/officeart/2005/8/layout/radial1"/>
    <dgm:cxn modelId="{94823198-E49C-4638-AC8E-4AF031C0858B}" srcId="{0A071C4F-2EE5-4090-8CFE-7BB01F6E3C8A}" destId="{49336F7E-FBF5-484E-BF88-4EC11E1405E1}" srcOrd="5" destOrd="0" parTransId="{9EC12345-705E-4FA4-96A9-438A1D0558A6}" sibTransId="{254F274C-C37E-48F0-8AAE-712981C79DCA}"/>
    <dgm:cxn modelId="{9C084395-5070-461B-A848-7824B257A7C3}" type="presOf" srcId="{59A69CF2-D5CD-4E20-9FE6-BB8DEC30B8B7}" destId="{D12548FC-7786-4B34-AE95-D7F751B41FB7}" srcOrd="0" destOrd="0" presId="urn:microsoft.com/office/officeart/2005/8/layout/radial1"/>
    <dgm:cxn modelId="{D0951ACC-0AEC-47F6-BC7C-32CB4546A43C}" srcId="{0A071C4F-2EE5-4090-8CFE-7BB01F6E3C8A}" destId="{8FF3BC87-FBA2-4E38-B2E3-04A473E42213}" srcOrd="10" destOrd="0" parTransId="{F2E9A469-D018-44CA-A080-E98A159AE0D4}" sibTransId="{19BC3063-F91F-4B47-AD77-B4A47519A252}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32B125A2-2C16-4B19-948F-4AED562A661F}" type="presOf" srcId="{DB0A3B34-DF99-497E-8C22-840AA5A9389C}" destId="{B50EECDA-28A0-450B-91AA-0EAC17442F28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437C601C-0E16-46EB-87ED-822756257613}" srcId="{0A071C4F-2EE5-4090-8CFE-7BB01F6E3C8A}" destId="{17E188BB-94A7-42AA-AB74-38C627222862}" srcOrd="11" destOrd="0" parTransId="{94CA8667-A4FF-45C3-BBEA-E55E4162C97F}" sibTransId="{A9693EBC-C27A-4FE4-980C-56169D5B4819}"/>
    <dgm:cxn modelId="{FD38563F-EE1F-4D29-80A9-E476C9BD0AFB}" type="presOf" srcId="{94CA8667-A4FF-45C3-BBEA-E55E4162C97F}" destId="{8B0237ED-1B2C-4D16-99CC-FE2995024C93}" srcOrd="1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240D360A-8669-4B5C-9AC6-8EB215DA1CF5}" type="presOf" srcId="{034B948F-A6E8-4BF9-8C8B-61BFC252C17A}" destId="{1C6C463E-7C94-4F40-801C-CFC169385215}" srcOrd="1" destOrd="0" presId="urn:microsoft.com/office/officeart/2005/8/layout/radial1"/>
    <dgm:cxn modelId="{A5B126F5-CDAD-4587-94CF-E345C56F1AAE}" type="presOf" srcId="{E0DB2CD0-BEC5-49C0-A68E-75C8C8A3A853}" destId="{48AE4475-646A-42E5-BCD6-FD77239C256E}" srcOrd="0" destOrd="0" presId="urn:microsoft.com/office/officeart/2005/8/layout/radial1"/>
    <dgm:cxn modelId="{C0C66E6E-57F9-425E-9BCB-712F410F428B}" type="presOf" srcId="{7FF7DB9C-67DB-4CEB-A32F-A301177CB2CD}" destId="{48DDBAA5-432A-4C09-8725-FE82EE5F7BBE}" srcOrd="0" destOrd="0" presId="urn:microsoft.com/office/officeart/2005/8/layout/radial1"/>
    <dgm:cxn modelId="{56052E27-19D8-430C-A105-97030CBBB58D}" type="presOf" srcId="{94CA8667-A4FF-45C3-BBEA-E55E4162C97F}" destId="{2E843465-491D-4941-B26F-A6359D61E859}" srcOrd="0" destOrd="0" presId="urn:microsoft.com/office/officeart/2005/8/layout/radial1"/>
    <dgm:cxn modelId="{CB5B3E2B-514A-46C5-A7A8-28F22AEB8B5C}" type="presOf" srcId="{9C4E93EF-6DF4-4341-8C9E-0DA0207CE8E4}" destId="{8076834D-7068-4F7D-8336-B426EEBFFFF3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B27E0283-065A-4467-B2E9-FCD69DD79D93}" type="presParOf" srcId="{82EE99D0-C6DA-4ADD-85DD-E8ED6EFB85B5}" destId="{142098A8-4661-4232-AE67-B1B290F0C00C}" srcOrd="9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0" destOrd="0" presId="urn:microsoft.com/office/officeart/2005/8/layout/radial1"/>
    <dgm:cxn modelId="{5AF84F29-0F50-42C8-A773-1E6CE442046A}" type="presParOf" srcId="{82EE99D0-C6DA-4ADD-85DD-E8ED6EFB85B5}" destId="{D61DF1F8-FC21-408C-94F2-F835BF623C63}" srcOrd="11" destOrd="0" presId="urn:microsoft.com/office/officeart/2005/8/layout/radial1"/>
    <dgm:cxn modelId="{A5DAA628-6DEF-4444-83D6-E1F3F96A0C28}" type="presParOf" srcId="{D61DF1F8-FC21-408C-94F2-F835BF623C63}" destId="{56A6791E-CA58-48BF-80F7-F18CC66CF3D8}" srcOrd="0" destOrd="0" presId="urn:microsoft.com/office/officeart/2005/8/layout/radial1"/>
    <dgm:cxn modelId="{05249EA9-FFA0-40F3-BB87-9BCF79FBE722}" type="presParOf" srcId="{82EE99D0-C6DA-4ADD-85DD-E8ED6EFB85B5}" destId="{5DE12CA8-41F3-43E4-BEEA-057D8915BBA6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8F51A85C-753F-4347-B8E5-4A3467A11622}" type="presParOf" srcId="{82EE99D0-C6DA-4ADD-85DD-E8ED6EFB85B5}" destId="{CEEC4AC5-1309-438B-A397-66D9C2F24ABF}" srcOrd="15" destOrd="0" presId="urn:microsoft.com/office/officeart/2005/8/layout/radial1"/>
    <dgm:cxn modelId="{7DAAEF32-05CA-483F-8B92-F10E7F328FEA}" type="presParOf" srcId="{CEEC4AC5-1309-438B-A397-66D9C2F24ABF}" destId="{1C6C463E-7C94-4F40-801C-CFC169385215}" srcOrd="0" destOrd="0" presId="urn:microsoft.com/office/officeart/2005/8/layout/radial1"/>
    <dgm:cxn modelId="{E054D248-A108-41F3-B4E8-D8BBA9732786}" type="presParOf" srcId="{82EE99D0-C6DA-4ADD-85DD-E8ED6EFB85B5}" destId="{B93C9A5D-0FB4-45B8-AD64-4FC08A8F0F1F}" srcOrd="16" destOrd="0" presId="urn:microsoft.com/office/officeart/2005/8/layout/radial1"/>
    <dgm:cxn modelId="{225B1F04-BBB1-47D5-922C-2B6D306F385F}" type="presParOf" srcId="{82EE99D0-C6DA-4ADD-85DD-E8ED6EFB85B5}" destId="{8076834D-7068-4F7D-8336-B426EEBFFFF3}" srcOrd="17" destOrd="0" presId="urn:microsoft.com/office/officeart/2005/8/layout/radial1"/>
    <dgm:cxn modelId="{925D59F1-32B4-4AF8-BB40-25ED46243447}" type="presParOf" srcId="{8076834D-7068-4F7D-8336-B426EEBFFFF3}" destId="{1E208420-4422-441B-875B-790A4955A915}" srcOrd="0" destOrd="0" presId="urn:microsoft.com/office/officeart/2005/8/layout/radial1"/>
    <dgm:cxn modelId="{AC74E2D3-E739-45C9-A1FA-D83EC509597F}" type="presParOf" srcId="{82EE99D0-C6DA-4ADD-85DD-E8ED6EFB85B5}" destId="{07A6D93B-F517-4EDD-8EAB-6EC841082F91}" srcOrd="18" destOrd="0" presId="urn:microsoft.com/office/officeart/2005/8/layout/radial1"/>
    <dgm:cxn modelId="{ECE04873-11BD-4FCE-8D9E-56E026D977AE}" type="presParOf" srcId="{82EE99D0-C6DA-4ADD-85DD-E8ED6EFB85B5}" destId="{48AE4475-646A-42E5-BCD6-FD77239C256E}" srcOrd="19" destOrd="0" presId="urn:microsoft.com/office/officeart/2005/8/layout/radial1"/>
    <dgm:cxn modelId="{E525A779-6DC4-43F4-9A29-6600C469AAE6}" type="presParOf" srcId="{48AE4475-646A-42E5-BCD6-FD77239C256E}" destId="{DF194E99-16C9-4346-83FB-563338DBEC35}" srcOrd="0" destOrd="0" presId="urn:microsoft.com/office/officeart/2005/8/layout/radial1"/>
    <dgm:cxn modelId="{333F6480-82E4-459E-BAD4-FAD3A7A4ADE2}" type="presParOf" srcId="{82EE99D0-C6DA-4ADD-85DD-E8ED6EFB85B5}" destId="{48DDBAA5-432A-4C09-8725-FE82EE5F7BBE}" srcOrd="20" destOrd="0" presId="urn:microsoft.com/office/officeart/2005/8/layout/radial1"/>
    <dgm:cxn modelId="{261B0DC7-0BF7-49AA-8BC7-2027433472D1}" type="presParOf" srcId="{82EE99D0-C6DA-4ADD-85DD-E8ED6EFB85B5}" destId="{FB6A8735-83CD-4B40-863C-5C46A1DFE310}" srcOrd="21" destOrd="0" presId="urn:microsoft.com/office/officeart/2005/8/layout/radial1"/>
    <dgm:cxn modelId="{7097535A-DAF4-4122-9101-FC3CBF42E069}" type="presParOf" srcId="{FB6A8735-83CD-4B40-863C-5C46A1DFE310}" destId="{0AB0C123-20AE-4F18-9E57-ED1F2F0F4684}" srcOrd="0" destOrd="0" presId="urn:microsoft.com/office/officeart/2005/8/layout/radial1"/>
    <dgm:cxn modelId="{0F3F7DFB-BC55-4AA1-881B-55B85DCBF4D3}" type="presParOf" srcId="{82EE99D0-C6DA-4ADD-85DD-E8ED6EFB85B5}" destId="{31F15903-A5F8-4AAC-B284-8110B4936195}" srcOrd="22" destOrd="0" presId="urn:microsoft.com/office/officeart/2005/8/layout/radial1"/>
    <dgm:cxn modelId="{2508978E-5280-40FD-9552-6F54A48B1D41}" type="presParOf" srcId="{82EE99D0-C6DA-4ADD-85DD-E8ED6EFB85B5}" destId="{2E843465-491D-4941-B26F-A6359D61E859}" srcOrd="23" destOrd="0" presId="urn:microsoft.com/office/officeart/2005/8/layout/radial1"/>
    <dgm:cxn modelId="{F3688FBA-34C2-44A5-BE95-633744BCDC03}" type="presParOf" srcId="{2E843465-491D-4941-B26F-A6359D61E859}" destId="{8B0237ED-1B2C-4D16-99CC-FE2995024C93}" srcOrd="0" destOrd="0" presId="urn:microsoft.com/office/officeart/2005/8/layout/radial1"/>
    <dgm:cxn modelId="{ABD6386F-F8B4-41E4-A3E5-330CF47A3C88}" type="presParOf" srcId="{82EE99D0-C6DA-4ADD-85DD-E8ED6EFB85B5}" destId="{5395117A-B3FD-4AE4-890C-D8334A4524FC}" srcOrd="24" destOrd="0" presId="urn:microsoft.com/office/officeart/2005/8/layout/radial1"/>
    <dgm:cxn modelId="{35BF874D-AE29-4385-8CD0-3D41EC2B9BD0}" type="presParOf" srcId="{82EE99D0-C6DA-4ADD-85DD-E8ED6EFB85B5}" destId="{5244314F-A3E1-4B92-90DC-65B685B1889D}" srcOrd="25" destOrd="0" presId="urn:microsoft.com/office/officeart/2005/8/layout/radial1"/>
    <dgm:cxn modelId="{7DB7A119-67C1-40E8-B00B-31AC0C5BB516}" type="presParOf" srcId="{5244314F-A3E1-4B92-90DC-65B685B1889D}" destId="{5FC14A8B-BB62-4300-9745-0D25662EF7B2}" srcOrd="0" destOrd="0" presId="urn:microsoft.com/office/officeart/2005/8/layout/radial1"/>
    <dgm:cxn modelId="{1C4DB602-8B25-444C-958C-EDF0766BA4D4}" type="presParOf" srcId="{82EE99D0-C6DA-4ADD-85DD-E8ED6EFB85B5}" destId="{85765032-C837-410A-8BDC-11A5B431EDD2}" srcOrd="26" destOrd="0" presId="urn:microsoft.com/office/officeart/2005/8/layout/radial1"/>
    <dgm:cxn modelId="{8A86288D-7DDD-416A-973C-FA4D659B39E1}" type="presParOf" srcId="{82EE99D0-C6DA-4ADD-85DD-E8ED6EFB85B5}" destId="{D12548FC-7786-4B34-AE95-D7F751B41FB7}" srcOrd="27" destOrd="0" presId="urn:microsoft.com/office/officeart/2005/8/layout/radial1"/>
    <dgm:cxn modelId="{D33D7222-FF27-47F4-8FCD-A97ABA539104}" type="presParOf" srcId="{D12548FC-7786-4B34-AE95-D7F751B41FB7}" destId="{218BC274-771C-41DC-A3DE-0AB49DFBE745}" srcOrd="0" destOrd="0" presId="urn:microsoft.com/office/officeart/2005/8/layout/radial1"/>
    <dgm:cxn modelId="{96ECF8E1-F4A9-4D2B-9CB0-9CF4048BDDB6}" type="presParOf" srcId="{82EE99D0-C6DA-4ADD-85DD-E8ED6EFB85B5}" destId="{B50EECDA-28A0-450B-91AA-0EAC17442F28}" srcOrd="2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15522,9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05249142-520F-4A7A-B03F-65D01E5C9EE7}" type="pres">
      <dgm:prSet presAssocID="{7D40F476-0546-4DC1-BB6A-4F8DD0F3633C}" presName="circ1TxSh" presStyleLbl="vennNode1" presStyleIdx="0" presStyleCnt="1" custScaleX="100000" custScaleY="90029" custLinFactNeighborX="-2703" custLinFactNeighborY="-2703"/>
      <dgm:spPr/>
      <dgm:t>
        <a:bodyPr/>
        <a:lstStyle/>
        <a:p>
          <a:endParaRPr lang="ru-RU"/>
        </a:p>
      </dgm:t>
    </dgm:pt>
  </dgm:ptLst>
  <dgm:cxnLst>
    <dgm:cxn modelId="{F5420469-1C52-4AFF-A254-13BF659308A1}" type="presOf" srcId="{7D40F476-0546-4DC1-BB6A-4F8DD0F3633C}" destId="{05249142-520F-4A7A-B03F-65D01E5C9EE7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B42589A9-DD67-4DD8-BE10-34F7E58B4ED0}" type="presParOf" srcId="{0CCA2EBD-E007-40E2-BC0A-B9FC89413435}" destId="{05249142-520F-4A7A-B03F-65D01E5C9EE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13659,1тыс.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1975,3 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74461" custScaleY="53873" custLinFactNeighborX="-16064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858000" cy="205740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Азовского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</a:t>
          </a:r>
          <a:r>
            <a:rPr lang="en-US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858000" cy="2057400"/>
      </dsp:txXfrm>
    </dsp:sp>
    <dsp:sp modelId="{F5C3F7F1-CEA0-49C4-9AA0-D342FEFEA354}">
      <dsp:nvSpPr>
        <dsp:cNvPr id="0" name=""/>
        <dsp:cNvSpPr/>
      </dsp:nvSpPr>
      <dsp:spPr>
        <a:xfrm>
          <a:off x="0" y="2040549"/>
          <a:ext cx="3063832" cy="4320540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основных направлениях налоговой политики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201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годы (Постановление администрации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от 10.11.2015 № 289)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2040549"/>
        <a:ext cx="3063832" cy="4320540"/>
      </dsp:txXfrm>
    </dsp:sp>
    <dsp:sp modelId="{FAE584BA-2169-4818-86D4-2DFBE33EDFFC}">
      <dsp:nvSpPr>
        <dsp:cNvPr id="0" name=""/>
        <dsp:cNvSpPr/>
      </dsp:nvSpPr>
      <dsp:spPr>
        <a:xfrm>
          <a:off x="3065566" y="2057400"/>
          <a:ext cx="2911125" cy="4320540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на 201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– 201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годы (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ПостановлениеНовоалександровского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 от 30.10.201</a:t>
          </a:r>
          <a:r>
            <a:rPr lang="en-US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№ 281)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5566" y="2057400"/>
        <a:ext cx="2911125" cy="4320540"/>
      </dsp:txXfrm>
    </dsp:sp>
    <dsp:sp modelId="{77B589DE-2A0B-4817-8666-D284E4CFE8A0}">
      <dsp:nvSpPr>
        <dsp:cNvPr id="0" name=""/>
        <dsp:cNvSpPr/>
      </dsp:nvSpPr>
      <dsp:spPr>
        <a:xfrm>
          <a:off x="5976691" y="2000239"/>
          <a:ext cx="3165574" cy="4434861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6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76691" y="2000239"/>
        <a:ext cx="3165574" cy="4434861"/>
      </dsp:txXfrm>
    </dsp:sp>
    <dsp:sp modelId="{0676944B-FE3D-45BE-8DAB-E49AB82CA9B4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3F3FB-80E5-4899-9BAC-65DC7918795A}">
      <dsp:nvSpPr>
        <dsp:cNvPr id="0" name=""/>
        <dsp:cNvSpPr/>
      </dsp:nvSpPr>
      <dsp:spPr>
        <a:xfrm rot="5400000">
          <a:off x="2516044" y="-341473"/>
          <a:ext cx="2643208" cy="3611905"/>
        </a:xfrm>
        <a:prstGeom prst="round2Same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Прогноз социально-экономического развития </a:t>
          </a:r>
          <a:r>
            <a:rPr lang="ru-RU" sz="14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400" kern="1200" dirty="0" smtClean="0"/>
            <a:t> сельского поселения - </a:t>
          </a:r>
          <a:r>
            <a:rPr lang="ru-RU" sz="1400" kern="1200" dirty="0" smtClean="0">
              <a:solidFill>
                <a:srgbClr val="FF0000"/>
              </a:solidFill>
            </a:rPr>
            <a:t>на 3-х летний период</a:t>
          </a:r>
          <a:endParaRPr lang="ru-RU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Основные направления бюджетной и налоговой политики </a:t>
          </a:r>
          <a:r>
            <a:rPr lang="ru-RU" sz="14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Новоалександровского</a:t>
          </a:r>
          <a:r>
            <a:rPr lang="ru-RU" sz="1400" kern="1200" dirty="0" smtClean="0"/>
            <a:t> сельского поселения – </a:t>
          </a:r>
          <a:r>
            <a:rPr lang="ru-RU" sz="1400" kern="1200" dirty="0" smtClean="0">
              <a:solidFill>
                <a:srgbClr val="FF0000"/>
              </a:solidFill>
            </a:rPr>
            <a:t>на 2016-2018 годы</a:t>
          </a:r>
          <a:endParaRPr lang="ru-RU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Документ стратегического планирования -  </a:t>
          </a:r>
          <a:r>
            <a:rPr lang="ru-RU" sz="1400" kern="1200" dirty="0" smtClean="0">
              <a:solidFill>
                <a:srgbClr val="FF0000"/>
              </a:solidFill>
            </a:rPr>
            <a:t>на долгосрочный период</a:t>
          </a:r>
          <a:endParaRPr lang="ru-RU" sz="1400" kern="1200" dirty="0">
            <a:solidFill>
              <a:srgbClr val="FF0000"/>
            </a:solidFill>
          </a:endParaRPr>
        </a:p>
      </dsp:txBody>
      <dsp:txXfrm rot="-5400000">
        <a:off x="2031696" y="271906"/>
        <a:ext cx="3482874" cy="2385146"/>
      </dsp:txXfrm>
    </dsp:sp>
    <dsp:sp modelId="{199CA5C4-D472-49B0-94FF-B7B74CE33196}">
      <dsp:nvSpPr>
        <dsp:cNvPr id="0" name=""/>
        <dsp:cNvSpPr/>
      </dsp:nvSpPr>
      <dsp:spPr>
        <a:xfrm>
          <a:off x="0" y="0"/>
          <a:ext cx="2031696" cy="2928958"/>
        </a:xfrm>
        <a:prstGeom prst="roundRect">
          <a:avLst/>
        </a:prstGeom>
        <a:gradFill flip="none" rotWithShape="0">
          <a:gsLst>
            <a:gs pos="0">
              <a:srgbClr val="0D4DDD">
                <a:tint val="66000"/>
                <a:satMod val="160000"/>
                <a:shade val="30000"/>
                <a:satMod val="115000"/>
              </a:srgbClr>
            </a:gs>
            <a:gs pos="50000">
              <a:srgbClr val="0D4DDD">
                <a:tint val="66000"/>
                <a:satMod val="160000"/>
                <a:shade val="67500"/>
                <a:satMod val="115000"/>
              </a:srgbClr>
            </a:gs>
            <a:gs pos="100000">
              <a:srgbClr val="0D4DDD">
                <a:tint val="66000"/>
                <a:satMod val="160000"/>
                <a:shade val="100000"/>
                <a:satMod val="11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Несмотря на однолетний бюджет</a:t>
          </a:r>
          <a:endParaRPr lang="ru-RU" sz="2500" kern="1200" dirty="0"/>
        </a:p>
      </dsp:txBody>
      <dsp:txXfrm>
        <a:off x="99179" y="99179"/>
        <a:ext cx="1833338" cy="2730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D3BC-465D-4CFD-A0BB-C34072652E00}">
      <dsp:nvSpPr>
        <dsp:cNvPr id="0" name=""/>
        <dsp:cNvSpPr/>
      </dsp:nvSpPr>
      <dsp:spPr>
        <a:xfrm rot="10800000">
          <a:off x="544818" y="2664"/>
          <a:ext cx="7554361" cy="81159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9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и результативности имеющихся инструментов программно-целевого управления и </a:t>
          </a:r>
          <a:r>
            <a:rPr lang="ru-RU" sz="1600" kern="1200" dirty="0" err="1" smtClean="0"/>
            <a:t>бюджетирования</a:t>
          </a:r>
          <a:r>
            <a:rPr lang="ru-RU" sz="1600" kern="1200" dirty="0" smtClean="0"/>
            <a:t>    </a:t>
          </a:r>
          <a:endParaRPr lang="ru-RU" sz="1600" kern="1200" dirty="0"/>
        </a:p>
      </dsp:txBody>
      <dsp:txXfrm rot="10800000">
        <a:off x="747717" y="2664"/>
        <a:ext cx="7351462" cy="811598"/>
      </dsp:txXfrm>
    </dsp:sp>
    <dsp:sp modelId="{2B79CA85-6D6A-427B-AD39-BAEF62268A2B}">
      <dsp:nvSpPr>
        <dsp:cNvPr id="0" name=""/>
        <dsp:cNvSpPr/>
      </dsp:nvSpPr>
      <dsp:spPr>
        <a:xfrm>
          <a:off x="214312" y="31735"/>
          <a:ext cx="811598" cy="81159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76CE208-44E7-442F-BD4F-070AD4133118}">
      <dsp:nvSpPr>
        <dsp:cNvPr id="0" name=""/>
        <dsp:cNvSpPr/>
      </dsp:nvSpPr>
      <dsp:spPr>
        <a:xfrm rot="10800000">
          <a:off x="571490" y="1056531"/>
          <a:ext cx="7501017" cy="811598"/>
        </a:xfrm>
        <a:prstGeom prst="homePlate">
          <a:avLst/>
        </a:prstGeom>
        <a:gradFill rotWithShape="0">
          <a:gsLst>
            <a:gs pos="0">
              <a:schemeClr val="accent4">
                <a:hueOff val="5105759"/>
                <a:satOff val="-5996"/>
                <a:lumOff val="2304"/>
                <a:alphaOff val="0"/>
                <a:shade val="51000"/>
                <a:satMod val="130000"/>
              </a:schemeClr>
            </a:gs>
            <a:gs pos="80000">
              <a:schemeClr val="accent4">
                <a:hueOff val="5105759"/>
                <a:satOff val="-5996"/>
                <a:lumOff val="2304"/>
                <a:alphaOff val="0"/>
                <a:shade val="93000"/>
                <a:satMod val="130000"/>
              </a:schemeClr>
            </a:gs>
            <a:gs pos="100000">
              <a:schemeClr val="accent4">
                <a:hueOff val="5105759"/>
                <a:satOff val="-5996"/>
                <a:lumOff val="23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9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условий для повышения качества предоставления муниципальных услуг </a:t>
          </a:r>
          <a:endParaRPr lang="ru-RU" sz="1600" kern="1200" dirty="0"/>
        </a:p>
      </dsp:txBody>
      <dsp:txXfrm rot="10800000">
        <a:off x="774389" y="1056531"/>
        <a:ext cx="7298118" cy="811598"/>
      </dsp:txXfrm>
    </dsp:sp>
    <dsp:sp modelId="{2B99C788-53C3-4EB7-8DFC-068D0CFFB00C}">
      <dsp:nvSpPr>
        <dsp:cNvPr id="0" name=""/>
        <dsp:cNvSpPr/>
      </dsp:nvSpPr>
      <dsp:spPr>
        <a:xfrm>
          <a:off x="214312" y="1031866"/>
          <a:ext cx="811598" cy="81159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5162206"/>
                <a:satOff val="-2932"/>
                <a:lumOff val="50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5162206"/>
                <a:satOff val="-2932"/>
                <a:lumOff val="50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5162206"/>
                <a:satOff val="-2932"/>
                <a:lumOff val="5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C00DF32-B2A0-4FA1-B60B-FF64E9421FF6}">
      <dsp:nvSpPr>
        <dsp:cNvPr id="0" name=""/>
        <dsp:cNvSpPr/>
      </dsp:nvSpPr>
      <dsp:spPr>
        <a:xfrm rot="10800000">
          <a:off x="571490" y="2110398"/>
          <a:ext cx="7501017" cy="811598"/>
        </a:xfrm>
        <a:prstGeom prst="homePlate">
          <a:avLst/>
        </a:prstGeom>
        <a:gradFill rotWithShape="0">
          <a:gsLst>
            <a:gs pos="0">
              <a:schemeClr val="accent4">
                <a:hueOff val="10211518"/>
                <a:satOff val="-11993"/>
                <a:lumOff val="4608"/>
                <a:alphaOff val="0"/>
                <a:shade val="51000"/>
                <a:satMod val="130000"/>
              </a:schemeClr>
            </a:gs>
            <a:gs pos="80000">
              <a:schemeClr val="accent4">
                <a:hueOff val="10211518"/>
                <a:satOff val="-11993"/>
                <a:lumOff val="4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0211518"/>
                <a:satOff val="-11993"/>
                <a:lumOff val="4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9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процедур проведения муниципальных закупок </a:t>
          </a:r>
          <a:endParaRPr lang="ru-RU" sz="1600" kern="1200" dirty="0"/>
        </a:p>
      </dsp:txBody>
      <dsp:txXfrm rot="10800000">
        <a:off x="774389" y="2110398"/>
        <a:ext cx="7298118" cy="811598"/>
      </dsp:txXfrm>
    </dsp:sp>
    <dsp:sp modelId="{7B5256B4-BDF1-4EBD-B207-A336F142F737}">
      <dsp:nvSpPr>
        <dsp:cNvPr id="0" name=""/>
        <dsp:cNvSpPr/>
      </dsp:nvSpPr>
      <dsp:spPr>
        <a:xfrm>
          <a:off x="214312" y="2103435"/>
          <a:ext cx="811598" cy="81159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10324411"/>
                <a:satOff val="-5864"/>
                <a:lumOff val="100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10324411"/>
                <a:satOff val="-5864"/>
                <a:lumOff val="100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10324411"/>
                <a:satOff val="-5864"/>
                <a:lumOff val="1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7580B58-6E28-45C5-A0BD-742635DF2090}">
      <dsp:nvSpPr>
        <dsp:cNvPr id="0" name=""/>
        <dsp:cNvSpPr/>
      </dsp:nvSpPr>
      <dsp:spPr>
        <a:xfrm rot="10800000">
          <a:off x="571490" y="3164265"/>
          <a:ext cx="7501017" cy="811598"/>
        </a:xfrm>
        <a:prstGeom prst="homePlate">
          <a:avLst/>
        </a:prstGeom>
        <a:gradFill rotWithShape="0">
          <a:gsLst>
            <a:gs pos="0">
              <a:schemeClr val="accent4">
                <a:hueOff val="15317278"/>
                <a:satOff val="-17989"/>
                <a:lumOff val="6912"/>
                <a:alphaOff val="0"/>
                <a:shade val="51000"/>
                <a:satMod val="130000"/>
              </a:schemeClr>
            </a:gs>
            <a:gs pos="80000">
              <a:schemeClr val="accent4">
                <a:hueOff val="15317278"/>
                <a:satOff val="-17989"/>
                <a:lumOff val="6912"/>
                <a:alphaOff val="0"/>
                <a:shade val="93000"/>
                <a:satMod val="130000"/>
              </a:schemeClr>
            </a:gs>
            <a:gs pos="100000">
              <a:schemeClr val="accent4">
                <a:hueOff val="15317278"/>
                <a:satOff val="-17989"/>
                <a:lumOff val="69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9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сферы</a:t>
          </a:r>
          <a:endParaRPr lang="ru-RU" sz="1600" kern="1200" dirty="0"/>
        </a:p>
      </dsp:txBody>
      <dsp:txXfrm rot="10800000">
        <a:off x="774389" y="3164265"/>
        <a:ext cx="7298118" cy="811598"/>
      </dsp:txXfrm>
    </dsp:sp>
    <dsp:sp modelId="{C10FE643-3174-4764-89C0-056052F62DF0}">
      <dsp:nvSpPr>
        <dsp:cNvPr id="0" name=""/>
        <dsp:cNvSpPr/>
      </dsp:nvSpPr>
      <dsp:spPr>
        <a:xfrm>
          <a:off x="214312" y="3175011"/>
          <a:ext cx="811598" cy="81159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15486617"/>
                <a:satOff val="-8797"/>
                <a:lumOff val="150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15486617"/>
                <a:satOff val="-8797"/>
                <a:lumOff val="150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15486617"/>
                <a:satOff val="-8797"/>
                <a:lumOff val="15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EFC1D70-B1FA-4542-AD5A-7E6D36F6BC7D}">
      <dsp:nvSpPr>
        <dsp:cNvPr id="0" name=""/>
        <dsp:cNvSpPr/>
      </dsp:nvSpPr>
      <dsp:spPr>
        <a:xfrm rot="10800000">
          <a:off x="571490" y="4218132"/>
          <a:ext cx="7501017" cy="811598"/>
        </a:xfrm>
        <a:prstGeom prst="homePlate">
          <a:avLst/>
        </a:prstGeom>
        <a:gradFill rotWithShape="0">
          <a:gsLst>
            <a:gs pos="0">
              <a:schemeClr val="accent4">
                <a:hueOff val="20423036"/>
                <a:satOff val="-23986"/>
                <a:lumOff val="9216"/>
                <a:alphaOff val="0"/>
                <a:shade val="51000"/>
                <a:satMod val="130000"/>
              </a:schemeClr>
            </a:gs>
            <a:gs pos="80000">
              <a:schemeClr val="accent4">
                <a:hueOff val="20423036"/>
                <a:satOff val="-23986"/>
                <a:lumOff val="9216"/>
                <a:alphaOff val="0"/>
                <a:shade val="93000"/>
                <a:satMod val="130000"/>
              </a:schemeClr>
            </a:gs>
            <a:gs pos="100000">
              <a:schemeClr val="accent4">
                <a:hueOff val="20423036"/>
                <a:satOff val="-23986"/>
                <a:lumOff val="9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9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открытости бюджетного процесса перед гражданами</a:t>
          </a:r>
          <a:endParaRPr lang="ru-RU" sz="1600" kern="1200" dirty="0"/>
        </a:p>
      </dsp:txBody>
      <dsp:txXfrm rot="10800000">
        <a:off x="774389" y="4218132"/>
        <a:ext cx="7298118" cy="811598"/>
      </dsp:txXfrm>
    </dsp:sp>
    <dsp:sp modelId="{C6F9003F-047D-469B-BCBB-1A841DE8EDB2}">
      <dsp:nvSpPr>
        <dsp:cNvPr id="0" name=""/>
        <dsp:cNvSpPr/>
      </dsp:nvSpPr>
      <dsp:spPr>
        <a:xfrm>
          <a:off x="214312" y="4175142"/>
          <a:ext cx="811598" cy="81159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20648822"/>
                <a:satOff val="-11729"/>
                <a:lumOff val="200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20648822"/>
                <a:satOff val="-11729"/>
                <a:lumOff val="200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20648822"/>
                <a:satOff val="-11729"/>
                <a:lumOff val="2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A9C76-00C0-452E-965A-AFAA90885083}">
      <dsp:nvSpPr>
        <dsp:cNvPr id="0" name=""/>
        <dsp:cNvSpPr/>
      </dsp:nvSpPr>
      <dsp:spPr>
        <a:xfrm rot="16200000">
          <a:off x="785818" y="-785818"/>
          <a:ext cx="2750363" cy="43219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человеческого капитала, безусловное выполнение социальных обязательств перед гражданами, предоставление качественных и конкурентных муниципальных услуг</a:t>
          </a:r>
          <a:endParaRPr lang="ru-RU" sz="1600" kern="1200" dirty="0"/>
        </a:p>
      </dsp:txBody>
      <dsp:txXfrm rot="5400000">
        <a:off x="0" y="0"/>
        <a:ext cx="4321999" cy="2062772"/>
      </dsp:txXfrm>
    </dsp:sp>
    <dsp:sp modelId="{7ACAA632-A4FF-423D-BEAB-CBFBA8E80DD1}">
      <dsp:nvSpPr>
        <dsp:cNvPr id="0" name=""/>
        <dsp:cNvSpPr/>
      </dsp:nvSpPr>
      <dsp:spPr>
        <a:xfrm>
          <a:off x="4321999" y="0"/>
          <a:ext cx="4321999" cy="2750363"/>
        </a:xfrm>
        <a:prstGeom prst="round1Rect">
          <a:avLst/>
        </a:prstGeom>
        <a:solidFill>
          <a:schemeClr val="accent5">
            <a:hueOff val="-7107708"/>
            <a:satOff val="4040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Реализация Указов Президента от 7 мая 2012 года, от 1 июня 2012 № 761, от 28 декабря 2012 № 1688</a:t>
          </a:r>
          <a:endParaRPr lang="ru-RU" sz="1600" kern="1200" dirty="0"/>
        </a:p>
      </dsp:txBody>
      <dsp:txXfrm>
        <a:off x="4321999" y="0"/>
        <a:ext cx="4321999" cy="2062772"/>
      </dsp:txXfrm>
    </dsp:sp>
    <dsp:sp modelId="{EDCB20EF-DBF5-4323-BF8C-B7529AFD7F95}">
      <dsp:nvSpPr>
        <dsp:cNvPr id="0" name=""/>
        <dsp:cNvSpPr/>
      </dsp:nvSpPr>
      <dsp:spPr>
        <a:xfrm rot="10800000">
          <a:off x="0" y="2750363"/>
          <a:ext cx="4321999" cy="2750363"/>
        </a:xfrm>
        <a:prstGeom prst="round1Rect">
          <a:avLst/>
        </a:prstGeom>
        <a:solidFill>
          <a:schemeClr val="accent5">
            <a:hueOff val="-14215417"/>
            <a:satOff val="8079"/>
            <a:lumOff val="-6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первоочередных социально-значимых расходов</a:t>
          </a:r>
          <a:endParaRPr lang="ru-RU" sz="1600" kern="1200" dirty="0"/>
        </a:p>
      </dsp:txBody>
      <dsp:txXfrm rot="10800000">
        <a:off x="0" y="3437953"/>
        <a:ext cx="4321999" cy="2062772"/>
      </dsp:txXfrm>
    </dsp:sp>
    <dsp:sp modelId="{296BBC42-E023-4F58-A3B7-592562080E67}">
      <dsp:nvSpPr>
        <dsp:cNvPr id="0" name=""/>
        <dsp:cNvSpPr/>
      </dsp:nvSpPr>
      <dsp:spPr>
        <a:xfrm rot="5400000">
          <a:off x="5107817" y="1964545"/>
          <a:ext cx="2750363" cy="4321999"/>
        </a:xfrm>
        <a:prstGeom prst="round1Rect">
          <a:avLst/>
        </a:prstGeom>
        <a:solidFill>
          <a:schemeClr val="accent5">
            <a:hueOff val="-21323124"/>
            <a:satOff val="12119"/>
            <a:lumOff val="-1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 развития – формирование институтов развития, вложение в инфраструктуру</a:t>
          </a:r>
          <a:endParaRPr lang="ru-RU" sz="1600" kern="1200" dirty="0"/>
        </a:p>
      </dsp:txBody>
      <dsp:txXfrm rot="-5400000">
        <a:off x="4321999" y="3437953"/>
        <a:ext cx="4321999" cy="2062772"/>
      </dsp:txXfrm>
    </dsp:sp>
    <dsp:sp modelId="{0D387600-2890-4BFC-93B0-8D012F7B46A9}">
      <dsp:nvSpPr>
        <dsp:cNvPr id="0" name=""/>
        <dsp:cNvSpPr/>
      </dsp:nvSpPr>
      <dsp:spPr>
        <a:xfrm>
          <a:off x="3025399" y="2062772"/>
          <a:ext cx="2593199" cy="1375181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Приоритизация</a:t>
          </a:r>
          <a:r>
            <a:rPr lang="ru-RU" sz="1600" kern="1200" dirty="0" smtClean="0"/>
            <a:t> расходов бюджета </a:t>
          </a:r>
          <a:r>
            <a:rPr lang="ru-RU" sz="1600" kern="1200" dirty="0" err="1" smtClean="0"/>
            <a:t>Новоалександровского</a:t>
          </a:r>
          <a:r>
            <a:rPr lang="ru-RU" sz="1600" kern="1200" dirty="0" smtClean="0"/>
            <a:t> сельского поселения Азовского района</a:t>
          </a:r>
          <a:endParaRPr lang="ru-RU" sz="1600" kern="1200" dirty="0"/>
        </a:p>
      </dsp:txBody>
      <dsp:txXfrm>
        <a:off x="3092530" y="2129903"/>
        <a:ext cx="2458937" cy="1240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875697" y="1984733"/>
          <a:ext cx="3481585" cy="1995234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15634,4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85563" y="2276928"/>
        <a:ext cx="2461853" cy="1410844"/>
      </dsp:txXfrm>
    </dsp:sp>
    <dsp:sp modelId="{2CB797D3-131D-4B40-8D1C-3C0BCCD4E26A}">
      <dsp:nvSpPr>
        <dsp:cNvPr id="0" name=""/>
        <dsp:cNvSpPr/>
      </dsp:nvSpPr>
      <dsp:spPr>
        <a:xfrm rot="11499116">
          <a:off x="1879294" y="2519488"/>
          <a:ext cx="1110664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110664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06859" y="2504650"/>
        <a:ext cx="55533" cy="55533"/>
      </dsp:txXfrm>
    </dsp:sp>
    <dsp:sp modelId="{9F81A141-1B04-4A03-B238-37F7A90993F2}">
      <dsp:nvSpPr>
        <dsp:cNvPr id="0" name=""/>
        <dsp:cNvSpPr/>
      </dsp:nvSpPr>
      <dsp:spPr>
        <a:xfrm>
          <a:off x="0" y="1272127"/>
          <a:ext cx="1910422" cy="19104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1479,1 т. р.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9,5 %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9775" y="1551902"/>
        <a:ext cx="1350872" cy="1350872"/>
      </dsp:txXfrm>
    </dsp:sp>
    <dsp:sp modelId="{D23AFAD6-9784-476C-B26A-F6CCAEF2A753}">
      <dsp:nvSpPr>
        <dsp:cNvPr id="0" name=""/>
        <dsp:cNvSpPr/>
      </dsp:nvSpPr>
      <dsp:spPr>
        <a:xfrm rot="15943382">
          <a:off x="4367285" y="1810630"/>
          <a:ext cx="32508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325085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21701" y="1815431"/>
        <a:ext cx="16254" cy="16254"/>
      </dsp:txXfrm>
    </dsp:sp>
    <dsp:sp modelId="{30E7B6AA-B589-42F5-B263-2F67E7BFE06E}">
      <dsp:nvSpPr>
        <dsp:cNvPr id="0" name=""/>
        <dsp:cNvSpPr/>
      </dsp:nvSpPr>
      <dsp:spPr>
        <a:xfrm>
          <a:off x="3500433" y="0"/>
          <a:ext cx="1910422" cy="166322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Резервный фонд Администрации  поселения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10,0 т. р.0,1%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80208" y="243574"/>
        <a:ext cx="1350872" cy="1176077"/>
      </dsp:txXfrm>
    </dsp:sp>
    <dsp:sp modelId="{6CE479B8-58DF-48DD-AC0B-D0C5FC6877CB}">
      <dsp:nvSpPr>
        <dsp:cNvPr id="0" name=""/>
        <dsp:cNvSpPr/>
      </dsp:nvSpPr>
      <dsp:spPr>
        <a:xfrm rot="18733229">
          <a:off x="5323367" y="1867001"/>
          <a:ext cx="586911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586911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02150" y="1865256"/>
        <a:ext cx="29345" cy="29345"/>
      </dsp:txXfrm>
    </dsp:sp>
    <dsp:sp modelId="{A6529843-AF44-44C9-93DF-E3B0991FDD04}">
      <dsp:nvSpPr>
        <dsp:cNvPr id="0" name=""/>
        <dsp:cNvSpPr/>
      </dsp:nvSpPr>
      <dsp:spPr>
        <a:xfrm>
          <a:off x="5500697" y="0"/>
          <a:ext cx="1910422" cy="19104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Развитие информационной инфраструктуры 94,6 т.р.0,6%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80472" y="279775"/>
        <a:ext cx="1350872" cy="1350872"/>
      </dsp:txXfrm>
    </dsp:sp>
    <dsp:sp modelId="{1BB1C879-ADD1-46CE-9D67-364F5ECE1CD3}">
      <dsp:nvSpPr>
        <dsp:cNvPr id="0" name=""/>
        <dsp:cNvSpPr/>
      </dsp:nvSpPr>
      <dsp:spPr>
        <a:xfrm rot="21130974">
          <a:off x="6306327" y="2692261"/>
          <a:ext cx="658014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658014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18883" y="2688739"/>
        <a:ext cx="32900" cy="32900"/>
      </dsp:txXfrm>
    </dsp:sp>
    <dsp:sp modelId="{5A8679B6-7689-4D75-A7A5-C24CDE107484}">
      <dsp:nvSpPr>
        <dsp:cNvPr id="0" name=""/>
        <dsp:cNvSpPr/>
      </dsp:nvSpPr>
      <dsp:spPr>
        <a:xfrm>
          <a:off x="6947815" y="1557887"/>
          <a:ext cx="2196184" cy="1907296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Целевые мероприятия и иные расходы</a:t>
          </a:r>
          <a:r>
            <a:rPr lang="en-US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1327 т. р.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8,5%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69439" y="1837204"/>
        <a:ext cx="1552936" cy="1348662"/>
      </dsp:txXfrm>
    </dsp:sp>
    <dsp:sp modelId="{A5A442AC-CDA8-474B-92EE-3D632F0EC957}">
      <dsp:nvSpPr>
        <dsp:cNvPr id="0" name=""/>
        <dsp:cNvSpPr/>
      </dsp:nvSpPr>
      <dsp:spPr>
        <a:xfrm rot="1459874">
          <a:off x="5928893" y="3838860"/>
          <a:ext cx="1220785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220785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08766" y="3821268"/>
        <a:ext cx="61039" cy="61039"/>
      </dsp:txXfrm>
    </dsp:sp>
    <dsp:sp modelId="{D418F6EB-147F-4047-B751-E8166DE58772}">
      <dsp:nvSpPr>
        <dsp:cNvPr id="0" name=""/>
        <dsp:cNvSpPr/>
      </dsp:nvSpPr>
      <dsp:spPr>
        <a:xfrm>
          <a:off x="6982399" y="3558153"/>
          <a:ext cx="2161600" cy="196541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7843,8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50,2 %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8958" y="3845982"/>
        <a:ext cx="1528482" cy="1389760"/>
      </dsp:txXfrm>
    </dsp:sp>
    <dsp:sp modelId="{E5D811FC-7971-4430-8A28-1798A91448B2}">
      <dsp:nvSpPr>
        <dsp:cNvPr id="0" name=""/>
        <dsp:cNvSpPr/>
      </dsp:nvSpPr>
      <dsp:spPr>
        <a:xfrm rot="3530605">
          <a:off x="5050176" y="4153601"/>
          <a:ext cx="564504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564504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18316" y="4152417"/>
        <a:ext cx="28225" cy="28225"/>
      </dsp:txXfrm>
    </dsp:sp>
    <dsp:sp modelId="{B73BB58B-01B7-42F4-9905-9F1B2B2B2E86}">
      <dsp:nvSpPr>
        <dsp:cNvPr id="0" name=""/>
        <dsp:cNvSpPr/>
      </dsp:nvSpPr>
      <dsp:spPr>
        <a:xfrm>
          <a:off x="4929192" y="4290920"/>
          <a:ext cx="2111898" cy="19104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174,8 т.р.1,1%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38472" y="4570695"/>
        <a:ext cx="1493338" cy="1350872"/>
      </dsp:txXfrm>
    </dsp:sp>
    <dsp:sp modelId="{BC211171-4868-4B1B-8C84-7AFE7DA92B72}">
      <dsp:nvSpPr>
        <dsp:cNvPr id="0" name=""/>
        <dsp:cNvSpPr/>
      </dsp:nvSpPr>
      <dsp:spPr>
        <a:xfrm rot="7519698">
          <a:off x="3462772" y="4151446"/>
          <a:ext cx="631842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631842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62898" y="4148578"/>
        <a:ext cx="31592" cy="31592"/>
      </dsp:txXfrm>
    </dsp:sp>
    <dsp:sp modelId="{9779251D-D94F-458D-8625-FA8430489ABD}">
      <dsp:nvSpPr>
        <dsp:cNvPr id="0" name=""/>
        <dsp:cNvSpPr/>
      </dsp:nvSpPr>
      <dsp:spPr>
        <a:xfrm>
          <a:off x="1857356" y="4290907"/>
          <a:ext cx="2309235" cy="19104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Меры социальной поддержки отдельных категорий граждан 136,8т.р. 0,9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95536" y="4570682"/>
        <a:ext cx="1632875" cy="1350872"/>
      </dsp:txXfrm>
    </dsp:sp>
    <dsp:sp modelId="{38A04AD7-3C30-42FD-9169-981E636C19E5}">
      <dsp:nvSpPr>
        <dsp:cNvPr id="0" name=""/>
        <dsp:cNvSpPr/>
      </dsp:nvSpPr>
      <dsp:spPr>
        <a:xfrm rot="9554178">
          <a:off x="1802667" y="3769395"/>
          <a:ext cx="1407711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1407711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71330" y="3747130"/>
        <a:ext cx="70385" cy="70385"/>
      </dsp:txXfrm>
    </dsp:sp>
    <dsp:sp modelId="{21AB2C71-7445-44F1-88DA-8920B87614F7}">
      <dsp:nvSpPr>
        <dsp:cNvPr id="0" name=""/>
        <dsp:cNvSpPr/>
      </dsp:nvSpPr>
      <dsp:spPr>
        <a:xfrm>
          <a:off x="0" y="3415275"/>
          <a:ext cx="1910422" cy="19104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учреждений      4238,8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27,1  %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9775" y="3695050"/>
        <a:ext cx="1350872" cy="1350872"/>
      </dsp:txXfrm>
    </dsp:sp>
    <dsp:sp modelId="{AF80B3AF-C0AA-49DA-AFC8-E34F4F683A19}">
      <dsp:nvSpPr>
        <dsp:cNvPr id="0" name=""/>
        <dsp:cNvSpPr/>
      </dsp:nvSpPr>
      <dsp:spPr>
        <a:xfrm rot="13395648">
          <a:off x="2875580" y="1786059"/>
          <a:ext cx="966864" cy="25855"/>
        </a:xfrm>
        <a:custGeom>
          <a:avLst/>
          <a:gdLst/>
          <a:ahLst/>
          <a:cxnLst/>
          <a:rect l="0" t="0" r="0" b="0"/>
          <a:pathLst>
            <a:path>
              <a:moveTo>
                <a:pt x="0" y="12927"/>
              </a:moveTo>
              <a:lnTo>
                <a:pt x="966864" y="129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34841" y="1774815"/>
        <a:ext cx="48343" cy="48343"/>
      </dsp:txXfrm>
    </dsp:sp>
    <dsp:sp modelId="{ACD96398-808A-478B-AAE7-E0C47C88C93B}">
      <dsp:nvSpPr>
        <dsp:cNvPr id="0" name=""/>
        <dsp:cNvSpPr/>
      </dsp:nvSpPr>
      <dsp:spPr>
        <a:xfrm>
          <a:off x="1357300" y="0"/>
          <a:ext cx="1972668" cy="168690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Проведение выборов 329,5 т.р.2,1%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46191" y="247042"/>
        <a:ext cx="1394886" cy="11928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0.54252</cdr:x>
      <cdr:y>0.29081</cdr:y>
    </cdr:from>
    <cdr:to>
      <cdr:x>0.6943</cdr:x>
      <cdr:y>0.5011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3966908" flipH="1" flipV="1">
          <a:off x="2706710" y="1555987"/>
          <a:ext cx="1036547" cy="791543"/>
        </a:xfrm>
        <a:prstGeom xmlns:a="http://schemas.openxmlformats.org/drawingml/2006/main" prst="rightArrow">
          <a:avLst/>
        </a:prstGeom>
        <a:noFill xmlns:a="http://schemas.openxmlformats.org/drawingml/2006/main"/>
        <a:ln xmlns:a="http://schemas.openxmlformats.org/drawingml/2006/main" w="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29688" indent="-229972" defTabSz="45195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89631" indent="-229972" defTabSz="45195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49574" indent="-229972" defTabSz="45195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909517" indent="-229972" defTabSz="45195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5960" algn="l"/>
                <a:tab pos="1331919" algn="l"/>
                <a:tab pos="1999475" algn="l"/>
                <a:tab pos="266543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5650"/>
            <a:ext cx="4973637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1" y="4724678"/>
            <a:ext cx="5487042" cy="44765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4206" tIns="42103" rIns="84206" bIns="42103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chart" Target="../charts/chart6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" y="44624"/>
            <a:ext cx="9084501" cy="6813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3240" y="1785926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357694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  бюджета </a:t>
            </a:r>
            <a:r>
              <a:rPr lang="ru-RU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Азовского района на 201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82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78579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40515"/>
              </p:ext>
            </p:extLst>
          </p:nvPr>
        </p:nvGraphicFramePr>
        <p:xfrm>
          <a:off x="285720" y="1397000"/>
          <a:ext cx="8358248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8892"/>
                <a:gridCol w="2214578"/>
                <a:gridCol w="1785950"/>
                <a:gridCol w="1928828"/>
              </a:tblGrid>
              <a:tr h="5760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r>
                        <a:rPr lang="ru-RU" baseline="0" dirty="0" smtClean="0"/>
                        <a:t> год (первоначально утвержденный)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 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роста к предыдущему году, %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поступление, ВСЕГО</a:t>
                      </a:r>
                    </a:p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106,1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106,1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48092759"/>
              </p:ext>
            </p:extLst>
          </p:nvPr>
        </p:nvGraphicFramePr>
        <p:xfrm>
          <a:off x="285720" y="857232"/>
          <a:ext cx="864399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45901359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на 2016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59097276"/>
              </p:ext>
            </p:extLst>
          </p:nvPr>
        </p:nvGraphicFramePr>
        <p:xfrm>
          <a:off x="357158" y="571480"/>
          <a:ext cx="850112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567317599"/>
              </p:ext>
            </p:extLst>
          </p:nvPr>
        </p:nvGraphicFramePr>
        <p:xfrm>
          <a:off x="357158" y="1052736"/>
          <a:ext cx="849694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на 2016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поселения, формируемые в рамках муниципальных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поселения, и непрограммные расходы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41059617"/>
              </p:ext>
            </p:extLst>
          </p:nvPr>
        </p:nvGraphicFramePr>
        <p:xfrm>
          <a:off x="1428728" y="1428736"/>
          <a:ext cx="2643206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4584717"/>
              </p:ext>
            </p:extLst>
          </p:nvPr>
        </p:nvGraphicFramePr>
        <p:xfrm>
          <a:off x="5500694" y="1428736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 (резервный фонд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сельского поселения)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 на культуру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30071400"/>
              </p:ext>
            </p:extLst>
          </p:nvPr>
        </p:nvGraphicFramePr>
        <p:xfrm>
          <a:off x="755576" y="1500174"/>
          <a:ext cx="803126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207167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6" name="TextBox 5"/>
          <p:cNvSpPr txBox="1"/>
          <p:nvPr/>
        </p:nvSpPr>
        <p:spPr>
          <a:xfrm rot="21115319">
            <a:off x="6188270" y="2980001"/>
            <a:ext cx="94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-176,3 </a:t>
            </a:r>
            <a:r>
              <a:rPr lang="ru-RU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Дорожный фонд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56130936"/>
              </p:ext>
            </p:extLst>
          </p:nvPr>
        </p:nvGraphicFramePr>
        <p:xfrm>
          <a:off x="142844" y="714356"/>
          <a:ext cx="485778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6354062"/>
              </p:ext>
            </p:extLst>
          </p:nvPr>
        </p:nvGraphicFramePr>
        <p:xfrm>
          <a:off x="5214942" y="714356"/>
          <a:ext cx="3714776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46931809"/>
              </p:ext>
            </p:extLst>
          </p:nvPr>
        </p:nvGraphicFramePr>
        <p:xfrm>
          <a:off x="3786182" y="2857496"/>
          <a:ext cx="50720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8" name="Рисунок 7" descr="Трасса-Р271-мост-через-Дон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2844" y="2928934"/>
            <a:ext cx="392909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38111553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гнутая вверх стрелка 20"/>
          <p:cNvSpPr/>
          <p:nvPr/>
        </p:nvSpPr>
        <p:spPr>
          <a:xfrm rot="1018175">
            <a:off x="3524391" y="696616"/>
            <a:ext cx="1544736" cy="394633"/>
          </a:xfrm>
          <a:prstGeom prst="curvedDownArrow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1397824">
            <a:off x="331853" y="1801294"/>
            <a:ext cx="1640552" cy="571504"/>
          </a:xfrm>
          <a:prstGeom prst="curvedUpArrow">
            <a:avLst/>
          </a:prstGeom>
          <a:gradFill flip="none" rotWithShape="1">
            <a:gsLst>
              <a:gs pos="0">
                <a:srgbClr val="7BFD71">
                  <a:shade val="30000"/>
                  <a:satMod val="115000"/>
                  <a:tint val="66000"/>
                  <a:satMod val="160000"/>
                </a:srgbClr>
              </a:gs>
              <a:gs pos="50000">
                <a:srgbClr val="7BFD71">
                  <a:shade val="30000"/>
                  <a:satMod val="115000"/>
                  <a:tint val="44500"/>
                  <a:satMod val="160000"/>
                </a:srgbClr>
              </a:gs>
              <a:gs pos="100000">
                <a:srgbClr val="7BFD71">
                  <a:shade val="30000"/>
                  <a:satMod val="115000"/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785794"/>
            <a:ext cx="1357322" cy="714380"/>
          </a:xfrm>
          <a:prstGeom prst="roundRect">
            <a:avLst/>
          </a:prstGeom>
          <a:gradFill flip="none" rotWithShape="1">
            <a:gsLst>
              <a:gs pos="0">
                <a:srgbClr val="7BFD71">
                  <a:tint val="66000"/>
                  <a:satMod val="160000"/>
                </a:srgbClr>
              </a:gs>
              <a:gs pos="50000">
                <a:srgbClr val="7BFD71">
                  <a:tint val="44500"/>
                  <a:satMod val="160000"/>
                </a:srgbClr>
              </a:gs>
              <a:gs pos="100000">
                <a:srgbClr val="7BFD71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000"/>
                </a:solidFill>
              </a:rPr>
              <a:t>Основание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формирования бюджета на 2016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14480" y="714356"/>
            <a:ext cx="2286016" cy="164307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70C0"/>
                </a:solidFill>
              </a:rPr>
              <a:t>Федеральный закон от 30.09.2015 № 273-ФЗ «Об особенностях составления и утверждения проектов бюджетов бюджетной системы РФ на 2016 год …»  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286512" y="714356"/>
            <a:ext cx="2857488" cy="1643074"/>
          </a:xfrm>
          <a:prstGeom prst="ellipse">
            <a:avLst/>
          </a:prstGeom>
          <a:gradFill flip="none" rotWithShape="1">
            <a:gsLst>
              <a:gs pos="0">
                <a:srgbClr val="9966FF">
                  <a:tint val="66000"/>
                  <a:satMod val="160000"/>
                </a:srgbClr>
              </a:gs>
              <a:gs pos="50000">
                <a:srgbClr val="9966FF">
                  <a:tint val="44500"/>
                  <a:satMod val="160000"/>
                </a:srgbClr>
              </a:gs>
              <a:gs pos="100000">
                <a:srgbClr val="9966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dirty="0" smtClean="0">
                <a:solidFill>
                  <a:srgbClr val="7030A0"/>
                </a:solidFill>
              </a:rPr>
              <a:t>Решение Собрания </a:t>
            </a:r>
            <a:r>
              <a:rPr lang="ru-RU" sz="1000" dirty="0" err="1" smtClean="0">
                <a:solidFill>
                  <a:srgbClr val="7030A0"/>
                </a:solidFill>
              </a:rPr>
              <a:t>Новоалександровскогосельского</a:t>
            </a:r>
            <a:r>
              <a:rPr lang="ru-RU" sz="1000" dirty="0" smtClean="0">
                <a:solidFill>
                  <a:srgbClr val="7030A0"/>
                </a:solidFill>
              </a:rPr>
              <a:t> поселения  от  05.11.2015 № 149 «Об особенностях составления, рассмотрения и утверждения бюджета в Новоалександровском сельском поселении в 2016 году»  </a:t>
            </a:r>
            <a:endParaRPr lang="ru-RU" sz="10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00496" y="1285860"/>
            <a:ext cx="2227688" cy="171451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C6600"/>
                </a:solidFill>
              </a:rPr>
              <a:t>Областной закон от 20.10.2015 № 413-ФЗ «Об особенностях регулирования бюджетных правоотношений в Ростовской области в 2015 на 2016 годах»  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286512" y="2857496"/>
            <a:ext cx="2643206" cy="1723632"/>
          </a:xfrm>
          <a:prstGeom prst="flowChartAlternateProcess">
            <a:avLst/>
          </a:prstGeom>
          <a:gradFill flip="none" rotWithShape="1">
            <a:gsLst>
              <a:gs pos="0">
                <a:srgbClr val="3FAB49">
                  <a:shade val="30000"/>
                  <a:satMod val="115000"/>
                </a:srgbClr>
              </a:gs>
              <a:gs pos="50000">
                <a:srgbClr val="3FAB49">
                  <a:shade val="67500"/>
                  <a:satMod val="115000"/>
                </a:srgbClr>
              </a:gs>
              <a:gs pos="100000">
                <a:srgbClr val="3FAB4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бюджета </a:t>
            </a:r>
            <a:r>
              <a:rPr lang="ru-RU" sz="1600" dirty="0" err="1" smtClean="0"/>
              <a:t>Новоалександровского</a:t>
            </a:r>
            <a:r>
              <a:rPr lang="ru-RU" sz="1600" dirty="0" smtClean="0"/>
              <a:t> сельского поселения на 1 год (внесен в Собрание депутатов 1 декабря)</a:t>
            </a:r>
            <a:endParaRPr lang="ru-RU" sz="16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7072330" y="4869160"/>
            <a:ext cx="1071570" cy="1152128"/>
          </a:xfrm>
          <a:prstGeom prst="downArrow">
            <a:avLst/>
          </a:prstGeom>
          <a:gradFill flip="none" rotWithShape="1">
            <a:gsLst>
              <a:gs pos="0">
                <a:srgbClr val="7BFD71">
                  <a:shade val="30000"/>
                  <a:satMod val="115000"/>
                </a:srgbClr>
              </a:gs>
              <a:gs pos="50000">
                <a:srgbClr val="7BFD71">
                  <a:shade val="67500"/>
                  <a:satMod val="115000"/>
                </a:srgbClr>
              </a:gs>
              <a:gs pos="100000">
                <a:srgbClr val="7BFD71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757559490"/>
              </p:ext>
            </p:extLst>
          </p:nvPr>
        </p:nvGraphicFramePr>
        <p:xfrm>
          <a:off x="214282" y="3429000"/>
          <a:ext cx="564360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Выгнутая вниз стрелка 21"/>
          <p:cNvSpPr/>
          <p:nvPr/>
        </p:nvSpPr>
        <p:spPr>
          <a:xfrm rot="20508891">
            <a:off x="5954308" y="2345207"/>
            <a:ext cx="1355428" cy="377045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500958" y="2428868"/>
            <a:ext cx="642942" cy="42862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бюджета на 2016 год содержит приоритетные пути реализации основных задач: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Схема 26"/>
          <p:cNvGraphicFramePr/>
          <p:nvPr/>
        </p:nvGraphicFramePr>
        <p:xfrm>
          <a:off x="142844" y="1397000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2521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6" charset="0"/>
              </a:rPr>
              <a:t>Основные параметры проекта бюджета </a:t>
            </a:r>
            <a:r>
              <a:rPr lang="ru-RU" sz="2000" b="1" dirty="0" err="1" smtClean="0">
                <a:latin typeface="Times New Roman" pitchFamily="16" charset="0"/>
              </a:rPr>
              <a:t>Новоалександровского</a:t>
            </a:r>
            <a:r>
              <a:rPr lang="ru-RU" sz="2000" b="1" dirty="0" smtClean="0">
                <a:latin typeface="Times New Roman" pitchFamily="16" charset="0"/>
              </a:rPr>
              <a:t> сельского поселения на 2016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15634,4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314" y="64291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15634,4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58082" y="1428737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357298"/>
            <a:ext cx="3929090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7020,5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143116"/>
            <a:ext cx="3929090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1479,1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714620"/>
            <a:ext cx="3929090" cy="4286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 85,8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3286124"/>
            <a:ext cx="392909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Налоги на имущество 6590,2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3857628"/>
            <a:ext cx="3929090" cy="42862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62,5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857760"/>
            <a:ext cx="3929090" cy="6429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 175,0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5643578"/>
            <a:ext cx="3929090" cy="571504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доходы 169,4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1357298"/>
            <a:ext cx="3857652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   136,8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86397" y="2143116"/>
            <a:ext cx="3929090" cy="4286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расходы 7843,8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714620"/>
            <a:ext cx="3929090" cy="4286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174,8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286124"/>
            <a:ext cx="392909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4238,8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786190"/>
            <a:ext cx="3929090" cy="428628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Дорожный фонд 1479,1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4857760"/>
            <a:ext cx="3929090" cy="57150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313,6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5643578"/>
            <a:ext cx="3929090" cy="571504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расходы  1386,2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86314" y="4357694"/>
            <a:ext cx="3929090" cy="35719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61,3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4357694"/>
            <a:ext cx="3929090" cy="35719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Штрафы 51,9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в 2016 году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44775157"/>
              </p:ext>
            </p:extLst>
          </p:nvPr>
        </p:nvGraphicFramePr>
        <p:xfrm>
          <a:off x="214282" y="928670"/>
          <a:ext cx="892971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физических лиц в бюджет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3700618"/>
              </p:ext>
            </p:extLst>
          </p:nvPr>
        </p:nvGraphicFramePr>
        <p:xfrm>
          <a:off x="500034" y="1714488"/>
          <a:ext cx="8072494" cy="394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35729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46618673"/>
              </p:ext>
            </p:extLst>
          </p:nvPr>
        </p:nvGraphicFramePr>
        <p:xfrm>
          <a:off x="214282" y="1142984"/>
          <a:ext cx="4857784" cy="520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150017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6" name="Рисунок 5" descr="150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500174"/>
            <a:ext cx="3643338" cy="4680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имущество физических лиц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90232323"/>
              </p:ext>
            </p:extLst>
          </p:nvPr>
        </p:nvGraphicFramePr>
        <p:xfrm>
          <a:off x="500034" y="1714488"/>
          <a:ext cx="8072494" cy="4421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35729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7595</TotalTime>
  <Words>963</Words>
  <Application>Microsoft Office PowerPoint</Application>
  <PresentationFormat>Экран (4:3)</PresentationFormat>
  <Paragraphs>150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669</cp:revision>
  <cp:lastPrinted>2016-02-08T11:06:15Z</cp:lastPrinted>
  <dcterms:created xsi:type="dcterms:W3CDTF">2013-11-19T11:15:28Z</dcterms:created>
  <dcterms:modified xsi:type="dcterms:W3CDTF">2016-02-08T12:35:20Z</dcterms:modified>
</cp:coreProperties>
</file>