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rts/colors5.xml" ContentType="application/vnd.ms-office.chartcolor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Default Extension="xlsx" ContentType="application/vnd.openxmlformats-officedocument.spreadsheetml.sheet"/>
  <Override PartName="/ppt/charts/style5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481" r:id="rId1"/>
  </p:sldMasterIdLst>
  <p:notesMasterIdLst>
    <p:notesMasterId r:id="rId13"/>
  </p:notesMasterIdLst>
  <p:sldIdLst>
    <p:sldId id="258" r:id="rId2"/>
    <p:sldId id="271" r:id="rId3"/>
    <p:sldId id="290" r:id="rId4"/>
    <p:sldId id="259" r:id="rId5"/>
    <p:sldId id="260" r:id="rId6"/>
    <p:sldId id="261" r:id="rId7"/>
    <p:sldId id="272" r:id="rId8"/>
    <p:sldId id="273" r:id="rId9"/>
    <p:sldId id="292" r:id="rId10"/>
    <p:sldId id="293" r:id="rId11"/>
    <p:sldId id="288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FF"/>
    <a:srgbClr val="0000FF"/>
    <a:srgbClr val="7B13F9"/>
    <a:srgbClr val="6600FF"/>
    <a:srgbClr val="FF99CC"/>
    <a:srgbClr val="F70936"/>
    <a:srgbClr val="6666FF"/>
    <a:srgbClr val="9933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9741" autoAdjust="0"/>
  </p:normalViewPr>
  <p:slideViewPr>
    <p:cSldViewPr>
      <p:cViewPr varScale="1">
        <p:scale>
          <a:sx n="89" d="100"/>
          <a:sy n="89" d="100"/>
        </p:scale>
        <p:origin x="-8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139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&#1050;&#1088;&#1080;&#1089;&#1090;&#1080;&#1085;&#1072;\AppData\Local\Temp\Temp1_&#1055;&#1056;&#1054;&#1045;&#1050;&#1058;%20&#1056;&#1045;&#1064;&#1045;&#1053;&#1048;&#1071;%20&#1054;%20&#1041;&#1070;&#1044;&#1046;&#1045;&#1058;&#1045;%20&#1053;&#1040;%202020-2022%20&#1075;&#1075;.zip\&#1055;&#1056;&#1054;&#1045;&#1050;&#1058;%20&#1056;&#1045;&#1064;&#1045;&#1053;&#1048;&#1071;%20&#1054;%20&#1041;&#1070;&#1044;&#1046;&#1045;&#1058;&#1045;%20&#1053;&#1040;%202020-2022%20&#1075;&#1075;\&#1055;&#1088;&#1080;&#1083;&#1086;&#1078;&#1077;&#1085;&#1080;&#1077;%201%20&#1076;&#1086;&#1093;&#1086;&#1076;&#109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0;&#1088;&#1080;&#1089;&#1090;&#1080;&#1085;&#1072;\AppData\Local\Temp\Temp1_&#1055;&#1056;&#1054;&#1045;&#1050;&#1058;%20&#1056;&#1045;&#1064;&#1045;&#1053;&#1048;&#1071;%20&#1054;%20&#1041;&#1070;&#1044;&#1046;&#1045;&#1058;&#1045;%20&#1053;&#1040;%202020-2022%20&#1075;&#1075;.zip\&#1055;&#1056;&#1054;&#1045;&#1050;&#1058;%20&#1056;&#1045;&#1064;&#1045;&#1053;&#1048;&#1071;%20&#1054;%20&#1041;&#1070;&#1044;&#1046;&#1045;&#1058;&#1045;%20&#1053;&#1040;%202020-2022%20&#1075;&#1075;\&#1055;&#1088;&#1080;&#1083;&#1086;&#1078;&#1077;&#1085;&#1080;&#1077;%201%20&#1076;&#1086;&#1093;&#1086;&#1076;&#109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0;&#1088;&#1080;&#1089;&#1090;&#1080;&#1085;&#1072;\AppData\Local\Temp\Temp1_&#1055;&#1056;&#1054;&#1045;&#1050;&#1058;%20&#1056;&#1045;&#1064;&#1045;&#1053;&#1048;&#1071;%20&#1054;%20&#1041;&#1070;&#1044;&#1046;&#1045;&#1058;&#1045;%20&#1053;&#1040;%202020-2022%20&#1075;&#1075;.zip\&#1055;&#1056;&#1054;&#1045;&#1050;&#1058;%20&#1056;&#1045;&#1064;&#1045;&#1053;&#1048;&#1071;%20&#1054;%20&#1041;&#1070;&#1044;&#1046;&#1045;&#1058;&#1045;%20&#1053;&#1040;%202020-2022%20&#1075;&#1075;\&#1055;&#1088;&#1080;&#1083;&#1086;&#1078;&#1077;&#1085;&#1080;&#1077;%201%20&#1076;&#1086;&#1093;&#1086;&#1076;&#1099;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&#1050;&#1088;&#1080;&#1089;&#1090;&#1080;&#1085;&#1072;\AppData\Local\Temp\Temp1_&#1055;&#1056;&#1054;&#1045;&#1050;&#1058;%20&#1056;&#1045;&#1064;&#1045;&#1053;&#1048;&#1071;%20&#1054;%20&#1041;&#1070;&#1044;&#1046;&#1045;&#1058;&#1045;%20&#1053;&#1040;%202020-2022%20&#1075;&#1075;.zip\&#1055;&#1056;&#1054;&#1045;&#1050;&#1058;%20&#1056;&#1045;&#1064;&#1045;&#1053;&#1048;&#1071;%20&#1054;%20&#1041;&#1070;&#1044;&#1046;&#1045;&#1058;&#1045;%20&#1053;&#1040;%202020-2022%20&#1075;&#1075;\&#1055;&#1088;&#1080;&#1083;&#1086;&#1078;&#1077;&#1085;&#1080;&#1077;%201%20&#1076;&#1086;&#1093;&#1086;&#1076;&#1099;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Office_Excel1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0;&#1088;&#1080;&#1089;&#1090;&#1080;&#1085;&#1072;\AppData\Local\Temp\Temp1_&#1055;&#1056;&#1054;&#1045;&#1050;&#1058;%20&#1056;&#1045;&#1064;&#1045;&#1053;&#1048;&#1071;%20&#1054;%20&#1041;&#1070;&#1044;&#1046;&#1045;&#1058;&#1045;%20&#1053;&#1040;%202020-2022%20&#1075;&#1075;.zip\&#1055;&#1056;&#1054;&#1045;&#1050;&#1058;%20&#1056;&#1045;&#1064;&#1045;&#1053;&#1048;&#1071;%20&#1054;%20&#1041;&#1070;&#1044;&#1046;&#1045;&#1058;&#1045;%20&#1053;&#1040;%202020-2022%20&#1075;&#1075;\&#1055;&#1088;&#1080;&#1083;&#1086;&#1078;&#1077;&#1085;&#1080;&#1077;%208%20&#1056;&#1047;.&#1055;&#1056;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C:\Users\&#1050;&#1088;&#1080;&#1089;&#1090;&#1080;&#1085;&#1072;\AppData\Local\Temp\Temp1_&#1055;&#1056;&#1054;&#1045;&#1050;&#1058;%20&#1056;&#1045;&#1064;&#1045;&#1053;&#1048;&#1071;%20&#1054;%20&#1041;&#1070;&#1044;&#1046;&#1045;&#1058;&#1045;%20&#1053;&#1040;%202020-2022%20&#1075;&#1075;.zip\&#1055;&#1056;&#1054;&#1045;&#1050;&#1058;%20&#1056;&#1045;&#1064;&#1045;&#1053;&#1048;&#1071;%20&#1054;%20&#1041;&#1070;&#1044;&#1046;&#1045;&#1058;&#1045;%20&#1053;&#1040;%202020-2022%20&#1075;&#1075;\&#1055;&#1088;&#1080;&#1083;&#1086;&#1078;&#1077;&#1085;&#1080;&#1077;%208%20&#1056;&#1047;.&#1055;&#1056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6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'[Приложение 1 доходы.xlsx]Все года'!$F$10:$F$12</c:f>
              <c:strCache>
                <c:ptCount val="1"/>
                <c:pt idx="0">
                  <c:v>2020 г.</c:v>
                </c:pt>
              </c:strCache>
            </c:strRef>
          </c:tx>
          <c:dPt>
            <c:idx val="0"/>
            <c:explosion val="19"/>
          </c:dPt>
          <c:dPt>
            <c:idx val="1"/>
            <c:explosion val="14"/>
          </c:dPt>
          <c:dPt>
            <c:idx val="2"/>
            <c:explosion val="18"/>
          </c:dPt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CatName val="1"/>
            <c:showPercent val="1"/>
          </c:dLbls>
          <c:cat>
            <c:strRef>
              <c:f>'[Приложение 1 доходы.xlsx]Все года'!$E$14:$E$16</c:f>
              <c:strCache>
                <c:ptCount val="3"/>
                <c:pt idx="0">
                  <c:v>НАЛОГОВЫЕ</c:v>
                </c:pt>
                <c:pt idx="1">
                  <c:v>НЕНАЛОГОВЫЕ 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'[Приложение 1 доходы.xlsx]Все года'!$F$14:$F$16</c:f>
              <c:numCache>
                <c:formatCode>#,##0.0</c:formatCode>
                <c:ptCount val="3"/>
                <c:pt idx="0">
                  <c:v>14286.9</c:v>
                </c:pt>
                <c:pt idx="1">
                  <c:v>288.5</c:v>
                </c:pt>
                <c:pt idx="2">
                  <c:v>3924.1</c:v>
                </c:pt>
              </c:numCache>
            </c:numRef>
          </c:val>
        </c:ser>
        <c:ser>
          <c:idx val="1"/>
          <c:order val="1"/>
          <c:tx>
            <c:strRef>
              <c:f>'[Приложение 1 доходы.xlsx]Все года'!$G$10:$G$12</c:f>
              <c:strCache>
                <c:ptCount val="1"/>
                <c:pt idx="0">
                  <c:v>2021 г.</c:v>
                </c:pt>
              </c:strCache>
            </c:strRef>
          </c:tx>
          <c:cat>
            <c:strRef>
              <c:f>'[Приложение 1 доходы.xlsx]Все года'!$E$14:$E$16</c:f>
              <c:strCache>
                <c:ptCount val="3"/>
                <c:pt idx="0">
                  <c:v>НАЛОГОВЫЕ</c:v>
                </c:pt>
                <c:pt idx="1">
                  <c:v>НЕНАЛОГОВЫЕ 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'[Приложение 1 доходы.xlsx]Все года'!$G$14:$G$16</c:f>
              <c:numCache>
                <c:formatCode>#,##0.0</c:formatCode>
                <c:ptCount val="3"/>
                <c:pt idx="0">
                  <c:v>14646.7</c:v>
                </c:pt>
                <c:pt idx="1">
                  <c:v>289.60000000000002</c:v>
                </c:pt>
                <c:pt idx="2">
                  <c:v>2133.1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7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'Все года'!$G$10:$G$12</c:f>
              <c:strCache>
                <c:ptCount val="1"/>
                <c:pt idx="0">
                  <c:v>Сумма 2-го года</c:v>
                </c:pt>
              </c:strCache>
            </c:strRef>
          </c:tx>
          <c:dPt>
            <c:idx val="0"/>
            <c:explosion val="31"/>
          </c:dPt>
          <c:dPt>
            <c:idx val="2"/>
            <c:explosion val="34"/>
          </c:dPt>
          <c:dLbls>
            <c:dLbl>
              <c:idx val="2"/>
              <c:layout>
                <c:manualLayout>
                  <c:x val="0.29080430973279181"/>
                  <c:y val="0.1431583552055993"/>
                </c:manualLayout>
              </c:layout>
              <c:spPr/>
              <c:txPr>
                <a:bodyPr/>
                <a:lstStyle/>
                <a:p>
                  <a:pPr>
                    <a:defRPr sz="800"/>
                  </a:pPr>
                  <a:endParaRPr lang="ru-RU"/>
                </a:p>
              </c:txPr>
              <c:showCatName val="1"/>
              <c:showPercent val="1"/>
            </c:dLbl>
            <c:showCatName val="1"/>
            <c:showPercent val="1"/>
          </c:dLbls>
          <c:cat>
            <c:strRef>
              <c:f>'Все года'!$E$14:$E$16</c:f>
              <c:strCache>
                <c:ptCount val="3"/>
                <c:pt idx="0">
                  <c:v>НАЛОГОВЫЕ</c:v>
                </c:pt>
                <c:pt idx="1">
                  <c:v>НЕНАЛОГОВЫЕ 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'Все года'!$G$14:$G$16</c:f>
              <c:numCache>
                <c:formatCode>#,##0.0</c:formatCode>
                <c:ptCount val="3"/>
                <c:pt idx="0">
                  <c:v>14646.7</c:v>
                </c:pt>
                <c:pt idx="1">
                  <c:v>289.60000000000002</c:v>
                </c:pt>
                <c:pt idx="2">
                  <c:v>2133.1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'Все года'!$H$10:$H$12</c:f>
              <c:strCache>
                <c:ptCount val="1"/>
                <c:pt idx="0">
                  <c:v>Сумма 3-го года</c:v>
                </c:pt>
              </c:strCache>
            </c:strRef>
          </c:tx>
          <c:dPt>
            <c:idx val="0"/>
            <c:explosion val="27"/>
          </c:dPt>
          <c:dPt>
            <c:idx val="1"/>
            <c:explosion val="19"/>
          </c:dPt>
          <c:dLbls>
            <c:dLbl>
              <c:idx val="1"/>
              <c:layout>
                <c:manualLayout>
                  <c:x val="3.9403369250856232E-2"/>
                  <c:y val="0.14449735666732083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0.2148385238551343"/>
                  <c:y val="1.5341079185047537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CatName val="1"/>
            <c:showPercent val="1"/>
          </c:dLbls>
          <c:cat>
            <c:strRef>
              <c:f>'Все года'!$E$14:$E$16</c:f>
              <c:strCache>
                <c:ptCount val="3"/>
                <c:pt idx="0">
                  <c:v>НАЛОГОВЫЕ</c:v>
                </c:pt>
                <c:pt idx="1">
                  <c:v>НЕНАЛОГОВЫЕ 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'Все года'!$H$14:$H$16</c:f>
              <c:numCache>
                <c:formatCode>#,##0.0</c:formatCode>
                <c:ptCount val="3"/>
                <c:pt idx="0">
                  <c:v>15076.2</c:v>
                </c:pt>
                <c:pt idx="1">
                  <c:v>290.8</c:v>
                </c:pt>
                <c:pt idx="2">
                  <c:v>1918.7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perspective val="30"/>
    </c:view3D>
    <c:plotArea>
      <c:layout>
        <c:manualLayout>
          <c:layoutTarget val="inner"/>
          <c:xMode val="edge"/>
          <c:yMode val="edge"/>
          <c:x val="5.5090291592745734E-2"/>
          <c:y val="1.911873119594374E-2"/>
          <c:w val="0.91264719443204367"/>
          <c:h val="0.84882694688634186"/>
        </c:manualLayout>
      </c:layout>
      <c:bar3DChart>
        <c:barDir val="col"/>
        <c:grouping val="clustered"/>
        <c:ser>
          <c:idx val="0"/>
          <c:order val="0"/>
          <c:tx>
            <c:strRef>
              <c:f>'[Приложение 1 доходы.xlsx]Все года'!$F$10:$F$12</c:f>
              <c:strCache>
                <c:ptCount val="1"/>
                <c:pt idx="0">
                  <c:v>2020 г.</c:v>
                </c:pt>
              </c:strCache>
            </c:strRef>
          </c:tx>
          <c:dLbls>
            <c:dLbl>
              <c:idx val="0"/>
              <c:layout>
                <c:manualLayout>
                  <c:x val="-1.2028259953342059E-2"/>
                  <c:y val="8.6100866012001776E-3"/>
                </c:manualLayout>
              </c:layout>
              <c:showVal val="1"/>
            </c:dLbl>
            <c:dLbl>
              <c:idx val="3"/>
              <c:layout>
                <c:manualLayout>
                  <c:x val="-3.7178258037602732E-2"/>
                  <c:y val="1.8942190522640397E-2"/>
                </c:manualLayout>
              </c:layout>
              <c:showVal val="1"/>
            </c:dLbl>
            <c:showVal val="1"/>
          </c:dLbls>
          <c:cat>
            <c:strRef>
              <c:f>'[Приложение 1 доходы.xlsx]Все года'!$E$14:$E$19</c:f>
              <c:strCache>
                <c:ptCount val="6"/>
                <c:pt idx="0">
                  <c:v>Налог на доходы физических лиц</c:v>
                </c:pt>
                <c:pt idx="1">
                  <c:v>Единый сельскохозяйственный налог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  <c:pt idx="4">
                  <c:v>ГОСУДАРСТВЕННАЯ ПОШЛИНА</c:v>
                </c:pt>
                <c:pt idx="5">
                  <c:v>ДОХОДЫ ОТ ИСПОЛЬЗОВАНИЯ ИМУЩЕСТВА, НАХОДЯЩЕГОСЯ В ГОСУДАРСТВЕННОЙ И МУНИЦИПАЛЬНОЙ СОБСТВЕННОСТИ</c:v>
                </c:pt>
              </c:strCache>
            </c:strRef>
          </c:cat>
          <c:val>
            <c:numRef>
              <c:f>'[Приложение 1 доходы.xlsx]Все года'!$F$14:$F$19</c:f>
              <c:numCache>
                <c:formatCode>#,##0.0</c:formatCode>
                <c:ptCount val="6"/>
                <c:pt idx="0">
                  <c:v>4320.3</c:v>
                </c:pt>
                <c:pt idx="1">
                  <c:v>777.2</c:v>
                </c:pt>
                <c:pt idx="2">
                  <c:v>653.79999999999995</c:v>
                </c:pt>
                <c:pt idx="3">
                  <c:v>8535.6</c:v>
                </c:pt>
                <c:pt idx="4">
                  <c:v>28.1</c:v>
                </c:pt>
                <c:pt idx="5">
                  <c:v>260.39999999999986</c:v>
                </c:pt>
              </c:numCache>
            </c:numRef>
          </c:val>
        </c:ser>
        <c:ser>
          <c:idx val="1"/>
          <c:order val="1"/>
          <c:tx>
            <c:strRef>
              <c:f>'[Приложение 1 доходы.xlsx]Все года'!$G$10:$G$12</c:f>
              <c:strCache>
                <c:ptCount val="1"/>
                <c:pt idx="0">
                  <c:v>2021 г.</c:v>
                </c:pt>
              </c:strCache>
            </c:strRef>
          </c:tx>
          <c:dLbls>
            <c:dLbl>
              <c:idx val="1"/>
              <c:layout>
                <c:manualLayout>
                  <c:x val="3.2804345327296564E-3"/>
                  <c:y val="-2.5830259803600548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2.7552277123840598E-2"/>
                </c:manualLayout>
              </c:layout>
              <c:showVal val="1"/>
            </c:dLbl>
            <c:dLbl>
              <c:idx val="3"/>
              <c:layout>
                <c:manualLayout>
                  <c:x val="3.2804345327296564E-3"/>
                  <c:y val="-2.2386225163120471E-2"/>
                </c:manualLayout>
              </c:layout>
              <c:showVal val="1"/>
            </c:dLbl>
            <c:dLbl>
              <c:idx val="4"/>
              <c:layout>
                <c:manualLayout>
                  <c:x val="1.0934781775765517E-3"/>
                  <c:y val="-2.0664207842880436E-2"/>
                </c:manualLayout>
              </c:layout>
              <c:showVal val="1"/>
            </c:dLbl>
            <c:dLbl>
              <c:idx val="5"/>
              <c:layout>
                <c:manualLayout>
                  <c:x val="9.8413035981889663E-3"/>
                  <c:y val="-1.2054121241680264E-2"/>
                </c:manualLayout>
              </c:layout>
              <c:showVal val="1"/>
            </c:dLbl>
            <c:showVal val="1"/>
          </c:dLbls>
          <c:cat>
            <c:strRef>
              <c:f>'[Приложение 1 доходы.xlsx]Все года'!$E$14:$E$19</c:f>
              <c:strCache>
                <c:ptCount val="6"/>
                <c:pt idx="0">
                  <c:v>Налог на доходы физических лиц</c:v>
                </c:pt>
                <c:pt idx="1">
                  <c:v>Единый сельскохозяйственный налог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  <c:pt idx="4">
                  <c:v>ГОСУДАРСТВЕННАЯ ПОШЛИНА</c:v>
                </c:pt>
                <c:pt idx="5">
                  <c:v>ДОХОДЫ ОТ ИСПОЛЬЗОВАНИЯ ИМУЩЕСТВА, НАХОДЯЩЕГОСЯ В ГОСУДАРСТВЕННОЙ И МУНИЦИПАЛЬНОЙ СОБСТВЕННОСТИ</c:v>
                </c:pt>
              </c:strCache>
            </c:strRef>
          </c:cat>
          <c:val>
            <c:numRef>
              <c:f>'[Приложение 1 доходы.xlsx]Все года'!$G$14:$G$19</c:f>
              <c:numCache>
                <c:formatCode>#,##0.0</c:formatCode>
                <c:ptCount val="6"/>
                <c:pt idx="0">
                  <c:v>4622.7</c:v>
                </c:pt>
                <c:pt idx="1">
                  <c:v>808.3</c:v>
                </c:pt>
                <c:pt idx="2">
                  <c:v>680.1</c:v>
                </c:pt>
                <c:pt idx="3">
                  <c:v>8535.6</c:v>
                </c:pt>
                <c:pt idx="4">
                  <c:v>29.2</c:v>
                </c:pt>
                <c:pt idx="5">
                  <c:v>260.39999999999986</c:v>
                </c:pt>
              </c:numCache>
            </c:numRef>
          </c:val>
        </c:ser>
        <c:ser>
          <c:idx val="2"/>
          <c:order val="2"/>
          <c:tx>
            <c:strRef>
              <c:f>'[Приложение 1 доходы.xlsx]Все года'!$H$10:$H$12</c:f>
              <c:strCache>
                <c:ptCount val="1"/>
                <c:pt idx="0">
                  <c:v>2022 г.</c:v>
                </c:pt>
              </c:strCache>
            </c:strRef>
          </c:tx>
          <c:dLbls>
            <c:dLbl>
              <c:idx val="1"/>
              <c:layout>
                <c:manualLayout>
                  <c:x val="1.2028259953342019E-2"/>
                  <c:y val="-5.1660519607201073E-3"/>
                </c:manualLayout>
              </c:layout>
              <c:showVal val="1"/>
            </c:dLbl>
            <c:dLbl>
              <c:idx val="2"/>
              <c:layout>
                <c:manualLayout>
                  <c:x val="4.3739127103062042E-3"/>
                  <c:y val="-1.5498155882160327E-2"/>
                </c:manualLayout>
              </c:layout>
              <c:showVal val="1"/>
            </c:dLbl>
            <c:dLbl>
              <c:idx val="3"/>
              <c:layout>
                <c:manualLayout>
                  <c:x val="1.6402172663648198E-2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1.9682607196377929E-2"/>
                  <c:y val="3.4440346404800747E-3"/>
                </c:manualLayout>
              </c:layout>
              <c:showVal val="1"/>
            </c:dLbl>
            <c:showVal val="1"/>
          </c:dLbls>
          <c:cat>
            <c:strRef>
              <c:f>'[Приложение 1 доходы.xlsx]Все года'!$E$14:$E$19</c:f>
              <c:strCache>
                <c:ptCount val="6"/>
                <c:pt idx="0">
                  <c:v>Налог на доходы физических лиц</c:v>
                </c:pt>
                <c:pt idx="1">
                  <c:v>Единый сельскохозяйственный налог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  <c:pt idx="4">
                  <c:v>ГОСУДАРСТВЕННАЯ ПОШЛИНА</c:v>
                </c:pt>
                <c:pt idx="5">
                  <c:v>ДОХОДЫ ОТ ИСПОЛЬЗОВАНИЯ ИМУЩЕСТВА, НАХОДЯЩЕГОСЯ В ГОСУДАРСТВЕННОЙ И МУНИЦИПАЛЬНОЙ СОБСТВЕННОСТИ</c:v>
                </c:pt>
              </c:strCache>
            </c:strRef>
          </c:cat>
          <c:val>
            <c:numRef>
              <c:f>'[Приложение 1 доходы.xlsx]Все года'!$H$14:$H$19</c:f>
              <c:numCache>
                <c:formatCode>#,##0.0</c:formatCode>
                <c:ptCount val="6"/>
                <c:pt idx="0">
                  <c:v>4992.6000000000004</c:v>
                </c:pt>
                <c:pt idx="1">
                  <c:v>840.6</c:v>
                </c:pt>
                <c:pt idx="2">
                  <c:v>707.4</c:v>
                </c:pt>
                <c:pt idx="3">
                  <c:v>8535.6</c:v>
                </c:pt>
                <c:pt idx="4">
                  <c:v>30.4</c:v>
                </c:pt>
                <c:pt idx="5">
                  <c:v>260.39999999999986</c:v>
                </c:pt>
              </c:numCache>
            </c:numRef>
          </c:val>
        </c:ser>
        <c:dLbls>
          <c:showVal val="1"/>
        </c:dLbls>
        <c:shape val="cylinder"/>
        <c:axId val="83552512"/>
        <c:axId val="88080384"/>
        <c:axId val="0"/>
      </c:bar3DChart>
      <c:catAx>
        <c:axId val="83552512"/>
        <c:scaling>
          <c:orientation val="minMax"/>
        </c:scaling>
        <c:axPos val="b"/>
        <c:numFmt formatCode="#,##0.0" sourceLinked="1"/>
        <c:tickLblPos val="nextTo"/>
        <c:crossAx val="88080384"/>
        <c:crosses val="autoZero"/>
        <c:auto val="1"/>
        <c:lblAlgn val="ctr"/>
        <c:lblOffset val="100"/>
      </c:catAx>
      <c:valAx>
        <c:axId val="88080384"/>
        <c:scaling>
          <c:orientation val="minMax"/>
        </c:scaling>
        <c:axPos val="l"/>
        <c:majorGridlines/>
        <c:numFmt formatCode="#,##0.0" sourceLinked="1"/>
        <c:tickLblPos val="nextTo"/>
        <c:crossAx val="8355251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2022 </a:t>
            </a:r>
            <a:r>
              <a:rPr lang="ru-RU" dirty="0"/>
              <a:t>год</a:t>
            </a:r>
          </a:p>
        </c:rich>
      </c:tx>
      <c:layout>
        <c:manualLayout>
          <c:xMode val="edge"/>
          <c:yMode val="edge"/>
          <c:x val="0.34491522551775888"/>
          <c:y val="1.6622000536916946E-4"/>
        </c:manualLayout>
      </c:layout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7390602433063003"/>
          <c:y val="2.3562197080673489E-2"/>
          <c:w val="0.62609397566937053"/>
          <c:h val="0.79563242973002979"/>
        </c:manualLayout>
      </c:layout>
      <c:pie3DChart>
        <c:varyColors val="1"/>
        <c:dLbls>
          <c:showCatName val="1"/>
        </c:dLbls>
      </c:pie3D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1.9609941282894721E-3"/>
          <c:y val="0"/>
          <c:w val="0.38570358859125026"/>
          <c:h val="0.98026269356880269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33794367891513566"/>
          <c:y val="9.1964342195069243E-2"/>
          <c:w val="0.56643419804601902"/>
          <c:h val="0.8388971699542086"/>
        </c:manualLayout>
      </c:layout>
      <c:bar3DChart>
        <c:barDir val="bar"/>
        <c:grouping val="clustered"/>
        <c:ser>
          <c:idx val="0"/>
          <c:order val="0"/>
          <c:tx>
            <c:strRef>
              <c:f>'Все года'!$C$10:$C$11</c:f>
              <c:strCache>
                <c:ptCount val="1"/>
                <c:pt idx="0">
                  <c:v>2020 г.</c:v>
                </c:pt>
              </c:strCache>
            </c:strRef>
          </c:tx>
          <c:cat>
            <c:strRef>
              <c:f>'Все года'!$B$13:$B$24</c:f>
              <c:strCache>
                <c:ptCount val="12"/>
                <c:pt idx="0">
                  <c:v>ОБЩЕГОСУДАРСТВЕННЫЕ ВОПРОСЫ</c:v>
                </c:pt>
                <c:pt idx="1">
                  <c:v>Резервные фонды</c:v>
                </c:pt>
                <c:pt idx="2">
                  <c:v>Другие общегосударственные вопросы</c:v>
                </c:pt>
                <c:pt idx="3">
                  <c:v>НАЦИОНАЛЬНАЯ ОБОРОНА</c:v>
                </c:pt>
                <c:pt idx="4">
                  <c:v>НАЦИОНАЛЬНАЯ БЕЗОПАСНОСТЬ И ПРАВООХРАНИТЕЛЬНАЯ ДЕЯТЕЛЬНОСТЬ</c:v>
                </c:pt>
                <c:pt idx="5">
                  <c:v>НАЦИОНАЛЬНАЯ ЭКОНОМИКА</c:v>
                </c:pt>
                <c:pt idx="6">
                  <c:v>ЖИЛИЩНО-КОММУНАЛЬНОЕ ХОЗЯЙСТВО</c:v>
                </c:pt>
                <c:pt idx="7">
                  <c:v>ОБРАЗОВАНИЕ</c:v>
                </c:pt>
                <c:pt idx="8">
                  <c:v>КУЛЬТУРА, КИНЕМАТОГРАФИЯ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Физическая культура</c:v>
                </c:pt>
              </c:strCache>
            </c:strRef>
          </c:cat>
          <c:val>
            <c:numRef>
              <c:f>'Все года'!$C$13:$C$23</c:f>
              <c:numCache>
                <c:formatCode>#,##0.0</c:formatCode>
                <c:ptCount val="11"/>
                <c:pt idx="0">
                  <c:v>8508.7999999999975</c:v>
                </c:pt>
                <c:pt idx="1">
                  <c:v>1</c:v>
                </c:pt>
                <c:pt idx="2">
                  <c:v>780.3</c:v>
                </c:pt>
                <c:pt idx="3">
                  <c:v>208</c:v>
                </c:pt>
                <c:pt idx="4">
                  <c:v>139</c:v>
                </c:pt>
                <c:pt idx="5">
                  <c:v>1918.5</c:v>
                </c:pt>
                <c:pt idx="6">
                  <c:v>1719.5</c:v>
                </c:pt>
                <c:pt idx="7">
                  <c:v>20</c:v>
                </c:pt>
                <c:pt idx="8">
                  <c:v>5776.2</c:v>
                </c:pt>
                <c:pt idx="9">
                  <c:v>109.5</c:v>
                </c:pt>
                <c:pt idx="10">
                  <c:v>100</c:v>
                </c:pt>
              </c:numCache>
            </c:numRef>
          </c:val>
        </c:ser>
        <c:ser>
          <c:idx val="1"/>
          <c:order val="1"/>
          <c:tx>
            <c:strRef>
              <c:f>'Все года'!$Q$10:$Q$11</c:f>
              <c:strCache>
                <c:ptCount val="1"/>
                <c:pt idx="0">
                  <c:v>2021 г.</c:v>
                </c:pt>
              </c:strCache>
            </c:strRef>
          </c:tx>
          <c:cat>
            <c:strRef>
              <c:f>'Все года'!$B$13:$B$24</c:f>
              <c:strCache>
                <c:ptCount val="12"/>
                <c:pt idx="0">
                  <c:v>ОБЩЕГОСУДАРСТВЕННЫЕ ВОПРОСЫ</c:v>
                </c:pt>
                <c:pt idx="1">
                  <c:v>Резервные фонды</c:v>
                </c:pt>
                <c:pt idx="2">
                  <c:v>Другие общегосударственные вопросы</c:v>
                </c:pt>
                <c:pt idx="3">
                  <c:v>НАЦИОНАЛЬНАЯ ОБОРОНА</c:v>
                </c:pt>
                <c:pt idx="4">
                  <c:v>НАЦИОНАЛЬНАЯ БЕЗОПАСНОСТЬ И ПРАВООХРАНИТЕЛЬНАЯ ДЕЯТЕЛЬНОСТЬ</c:v>
                </c:pt>
                <c:pt idx="5">
                  <c:v>НАЦИОНАЛЬНАЯ ЭКОНОМИКА</c:v>
                </c:pt>
                <c:pt idx="6">
                  <c:v>ЖИЛИЩНО-КОММУНАЛЬНОЕ ХОЗЯЙСТВО</c:v>
                </c:pt>
                <c:pt idx="7">
                  <c:v>ОБРАЗОВАНИЕ</c:v>
                </c:pt>
                <c:pt idx="8">
                  <c:v>КУЛЬТУРА, КИНЕМАТОГРАФИЯ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Физическая культура</c:v>
                </c:pt>
              </c:strCache>
            </c:strRef>
          </c:cat>
          <c:val>
            <c:numRef>
              <c:f>'Все года'!$Q$13:$Q$23</c:f>
              <c:numCache>
                <c:formatCode>#,##0.0</c:formatCode>
                <c:ptCount val="11"/>
                <c:pt idx="0">
                  <c:v>8502</c:v>
                </c:pt>
                <c:pt idx="1">
                  <c:v>1</c:v>
                </c:pt>
                <c:pt idx="2">
                  <c:v>756.9</c:v>
                </c:pt>
                <c:pt idx="3">
                  <c:v>214.4</c:v>
                </c:pt>
                <c:pt idx="4">
                  <c:v>25</c:v>
                </c:pt>
                <c:pt idx="5">
                  <c:v>1918.5</c:v>
                </c:pt>
                <c:pt idx="6">
                  <c:v>965.5</c:v>
                </c:pt>
                <c:pt idx="7">
                  <c:v>20</c:v>
                </c:pt>
                <c:pt idx="8">
                  <c:v>5284.5</c:v>
                </c:pt>
                <c:pt idx="9">
                  <c:v>109.5</c:v>
                </c:pt>
                <c:pt idx="10">
                  <c:v>30</c:v>
                </c:pt>
              </c:numCache>
            </c:numRef>
          </c:val>
        </c:ser>
        <c:ser>
          <c:idx val="2"/>
          <c:order val="2"/>
          <c:tx>
            <c:strRef>
              <c:f>'Все года'!$U$10:$U$11</c:f>
              <c:strCache>
                <c:ptCount val="1"/>
                <c:pt idx="0">
                  <c:v>2022 г.</c:v>
                </c:pt>
              </c:strCache>
            </c:strRef>
          </c:tx>
          <c:cat>
            <c:strRef>
              <c:f>'Все года'!$B$13:$B$24</c:f>
              <c:strCache>
                <c:ptCount val="12"/>
                <c:pt idx="0">
                  <c:v>ОБЩЕГОСУДАРСТВЕННЫЕ ВОПРОСЫ</c:v>
                </c:pt>
                <c:pt idx="1">
                  <c:v>Резервные фонды</c:v>
                </c:pt>
                <c:pt idx="2">
                  <c:v>Другие общегосударственные вопросы</c:v>
                </c:pt>
                <c:pt idx="3">
                  <c:v>НАЦИОНАЛЬНАЯ ОБОРОНА</c:v>
                </c:pt>
                <c:pt idx="4">
                  <c:v>НАЦИОНАЛЬНАЯ БЕЗОПАСНОСТЬ И ПРАВООХРАНИТЕЛЬНАЯ ДЕЯТЕЛЬНОСТЬ</c:v>
                </c:pt>
                <c:pt idx="5">
                  <c:v>НАЦИОНАЛЬНАЯ ЭКОНОМИКА</c:v>
                </c:pt>
                <c:pt idx="6">
                  <c:v>ЖИЛИЩНО-КОММУНАЛЬНОЕ ХОЗЯЙСТВО</c:v>
                </c:pt>
                <c:pt idx="7">
                  <c:v>ОБРАЗОВАНИЕ</c:v>
                </c:pt>
                <c:pt idx="8">
                  <c:v>КУЛЬТУРА, КИНЕМАТОГРАФИЯ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Физическая культура</c:v>
                </c:pt>
              </c:strCache>
            </c:strRef>
          </c:cat>
          <c:val>
            <c:numRef>
              <c:f>'Все года'!$U$13:$U$23</c:f>
              <c:numCache>
                <c:formatCode>#,##0.0</c:formatCode>
                <c:ptCount val="11"/>
                <c:pt idx="0">
                  <c:v>8310.1</c:v>
                </c:pt>
                <c:pt idx="1">
                  <c:v>1</c:v>
                </c:pt>
                <c:pt idx="2">
                  <c:v>1046.9000000000001</c:v>
                </c:pt>
                <c:pt idx="4">
                  <c:v>125</c:v>
                </c:pt>
                <c:pt idx="5">
                  <c:v>1918.5</c:v>
                </c:pt>
                <c:pt idx="6">
                  <c:v>1418.1</c:v>
                </c:pt>
                <c:pt idx="7">
                  <c:v>20</c:v>
                </c:pt>
                <c:pt idx="8">
                  <c:v>5284.5</c:v>
                </c:pt>
                <c:pt idx="9">
                  <c:v>109.5</c:v>
                </c:pt>
                <c:pt idx="10">
                  <c:v>100</c:v>
                </c:pt>
              </c:numCache>
            </c:numRef>
          </c:val>
        </c:ser>
        <c:shape val="box"/>
        <c:axId val="89357312"/>
        <c:axId val="89363200"/>
        <c:axId val="0"/>
      </c:bar3DChart>
      <c:catAx>
        <c:axId val="89357312"/>
        <c:scaling>
          <c:orientation val="minMax"/>
        </c:scaling>
        <c:axPos val="l"/>
        <c:majorTickMark val="none"/>
        <c:tickLblPos val="nextTo"/>
        <c:crossAx val="89363200"/>
        <c:crosses val="autoZero"/>
        <c:auto val="1"/>
        <c:lblAlgn val="ctr"/>
        <c:lblOffset val="100"/>
      </c:catAx>
      <c:valAx>
        <c:axId val="89363200"/>
        <c:scaling>
          <c:orientation val="minMax"/>
        </c:scaling>
        <c:axPos val="b"/>
        <c:majorGridlines/>
        <c:numFmt formatCode="#,##0.0" sourceLinked="1"/>
        <c:majorTickMark val="none"/>
        <c:tickLblPos val="nextTo"/>
        <c:crossAx val="89357312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'[Приложение 8 РЗ.ПР.xlsx]Все года'!$B$21</c:f>
              <c:strCache>
                <c:ptCount val="1"/>
                <c:pt idx="0">
                  <c:v>КУЛЬТУРА, КИНЕМАТОГРАФИЯ</c:v>
                </c:pt>
              </c:strCache>
            </c:strRef>
          </c:tx>
          <c:dPt>
            <c:idx val="0"/>
            <c:explosion val="20"/>
          </c:dPt>
          <c:dPt>
            <c:idx val="1"/>
            <c:explosion val="20"/>
          </c:dPt>
          <c:dPt>
            <c:idx val="2"/>
            <c:explosion val="20"/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ru-RU"/>
                      <a:t>2020 г.; </a:t>
                    </a:r>
                  </a:p>
                  <a:p>
                    <a:r>
                      <a:rPr lang="ru-RU"/>
                      <a:t>5 776,2</a:t>
                    </a:r>
                  </a:p>
                </c:rich>
              </c:tx>
              <c:showVal val="1"/>
              <c:showCatName val="1"/>
            </c:dLbl>
            <c:dLbl>
              <c:idx val="1"/>
              <c:layout>
                <c:manualLayout>
                  <c:x val="6.6357611548556489E-2"/>
                  <c:y val="-0.34238907337655439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2021 г.;</a:t>
                    </a:r>
                  </a:p>
                  <a:p>
                    <a:r>
                      <a:rPr lang="ru-RU"/>
                      <a:t> 5 284,5</a:t>
                    </a:r>
                  </a:p>
                </c:rich>
              </c:tx>
              <c:showVal val="1"/>
              <c:showCatName val="1"/>
            </c:dLbl>
            <c:dLbl>
              <c:idx val="2"/>
              <c:tx>
                <c:rich>
                  <a:bodyPr/>
                  <a:lstStyle/>
                  <a:p>
                    <a:r>
                      <a:rPr lang="ru-RU"/>
                      <a:t>2022 г.; </a:t>
                    </a:r>
                  </a:p>
                  <a:p>
                    <a:r>
                      <a:rPr lang="ru-RU"/>
                      <a:t>5 284,5</a:t>
                    </a:r>
                  </a:p>
                </c:rich>
              </c:tx>
              <c:showVal val="1"/>
              <c:showCatName val="1"/>
            </c:dLbl>
            <c:showVal val="1"/>
            <c:showCatName val="1"/>
            <c:showLeaderLines val="1"/>
          </c:dLbls>
          <c:cat>
            <c:strRef>
              <c:f>'[Приложение 8 РЗ.ПР.xlsx]Все года'!$C$10:$U$11</c:f>
              <c:strCache>
                <c:ptCount val="3"/>
                <c:pt idx="0">
                  <c:v>2020 г.</c:v>
                </c:pt>
                <c:pt idx="1">
                  <c:v>2021 г.</c:v>
                </c:pt>
                <c:pt idx="2">
                  <c:v>2022 г.</c:v>
                </c:pt>
              </c:strCache>
            </c:strRef>
          </c:cat>
          <c:val>
            <c:numRef>
              <c:f>'[Приложение 8 РЗ.ПР.xlsx]Все года'!$C$21:$U$21</c:f>
              <c:numCache>
                <c:formatCode>#,##0.0</c:formatCode>
                <c:ptCount val="3"/>
                <c:pt idx="0">
                  <c:v>5776.2</c:v>
                </c:pt>
                <c:pt idx="1">
                  <c:v>5284.5</c:v>
                </c:pt>
                <c:pt idx="2">
                  <c:v>5284.5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</c:chart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7066829-1D7F-43AE-A131-2B5FC6B32264}" type="datetimeFigureOut">
              <a:rPr lang="ru-RU"/>
              <a:pPr>
                <a:defRPr/>
              </a:pPr>
              <a:t>13.12.2019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90320A4-ECE9-4F7F-9278-8405B762A81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B267BE0-748A-4D24-A129-1247A1CC7A54}" type="slidenum">
              <a:rPr lang="ru-RU" altLang="ru-RU">
                <a:solidFill>
                  <a:srgbClr val="000000"/>
                </a:solidFill>
              </a:rPr>
              <a:pPr eaLnBrk="1" hangingPunct="1"/>
              <a:t>1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4988"/>
            <a:ext cx="5486400" cy="4113212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8C09043-AA0D-4567-922F-8F2B7CCEA0E9}" type="slidenum">
              <a:rPr lang="ru-RU" altLang="ru-RU">
                <a:solidFill>
                  <a:srgbClr val="000000"/>
                </a:solidFill>
              </a:rPr>
              <a:pPr eaLnBrk="1" hangingPunct="1"/>
              <a:t>4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4988"/>
            <a:ext cx="5486400" cy="4113212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8CC0B04-F90E-4F99-8D04-E8B4A7D1E69B}" type="slidenum">
              <a:rPr lang="ru-RU" altLang="ru-RU">
                <a:solidFill>
                  <a:srgbClr val="000000"/>
                </a:solidFill>
              </a:rPr>
              <a:pPr eaLnBrk="1" hangingPunct="1"/>
              <a:t>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4988"/>
            <a:ext cx="5486400" cy="4113212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D30C316-9C98-473A-BD10-21A56706F0B7}" type="slidenum">
              <a:rPr lang="ru-RU" altLang="ru-RU">
                <a:solidFill>
                  <a:srgbClr val="000000"/>
                </a:solidFill>
              </a:rPr>
              <a:pPr eaLnBrk="1" hangingPunct="1"/>
              <a:t>6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4988"/>
            <a:ext cx="5486400" cy="4113212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8387B39-B833-4932-8081-D8C87740D999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8F0FC3-6E8F-459A-9A48-75E0C1B42E8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ED6A47-0B86-492F-A282-EFEC897468F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F10740-1583-4A3A-9A55-3944F6927F31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7CC9C9-654D-40B3-8013-029E07D92090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A9CC7-069B-4B9A-A53D-011C14271782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65196D-8861-40AF-BA37-10B44751E2F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135646-5B70-4B12-9BAC-C24A754A5208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B19EFF-97F6-4519-BFED-22DCE370D94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D7F63D-66BE-4C90-9ABA-B027FDB00E5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179ED7-2B2F-4A68-B6B9-90864441BF57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CED3562-BFB5-480F-AF56-65BC702CC09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82" r:id="rId1"/>
    <p:sldLayoutId id="2147486483" r:id="rId2"/>
    <p:sldLayoutId id="2147486484" r:id="rId3"/>
    <p:sldLayoutId id="2147486485" r:id="rId4"/>
    <p:sldLayoutId id="2147486486" r:id="rId5"/>
    <p:sldLayoutId id="2147486487" r:id="rId6"/>
    <p:sldLayoutId id="2147486488" r:id="rId7"/>
    <p:sldLayoutId id="2147486489" r:id="rId8"/>
    <p:sldLayoutId id="2147486490" r:id="rId9"/>
    <p:sldLayoutId id="2147486491" r:id="rId10"/>
    <p:sldLayoutId id="2147486492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2339975" y="2708275"/>
            <a:ext cx="3887788" cy="2862263"/>
          </a:xfr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2400" i="1" smtClean="0">
                <a:solidFill>
                  <a:schemeClr val="tx1"/>
                </a:solidFill>
              </a:rPr>
              <a:t>  </a:t>
            </a:r>
            <a:br>
              <a:rPr lang="ru-RU" altLang="ru-RU" sz="2400" i="1" smtClean="0">
                <a:solidFill>
                  <a:schemeClr val="tx1"/>
                </a:solidFill>
              </a:rPr>
            </a:br>
            <a:r>
              <a:rPr lang="ru-RU" altLang="ru-RU" sz="2400" smtClean="0">
                <a:solidFill>
                  <a:schemeClr val="tx1"/>
                </a:solidFill>
              </a:rPr>
              <a:t/>
            </a:r>
            <a:br>
              <a:rPr lang="ru-RU" altLang="ru-RU" sz="2400" smtClean="0">
                <a:solidFill>
                  <a:schemeClr val="tx1"/>
                </a:solidFill>
              </a:rPr>
            </a:br>
            <a:endParaRPr lang="ru-RU" altLang="ru-RU" sz="2400" smtClean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4672786"/>
            <a:ext cx="9144000" cy="218521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3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cs typeface="Arial" charset="0"/>
              </a:rPr>
              <a:t>ПРОЕКТ Бюджет </a:t>
            </a:r>
            <a:r>
              <a:rPr lang="ru-RU" altLang="ru-RU" sz="34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cs typeface="Arial" charset="0"/>
              </a:rPr>
              <a:t>муниципального образования </a:t>
            </a:r>
            <a:r>
              <a:rPr lang="ru-RU" altLang="ru-RU" sz="3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cs typeface="Arial" charset="0"/>
              </a:rPr>
              <a:t>Новоалександровского сельского поселения </a:t>
            </a:r>
            <a:r>
              <a:rPr lang="ru-RU" altLang="ru-RU" sz="3400" b="1" i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cs typeface="Arial" charset="0"/>
              </a:rPr>
              <a:t>на </a:t>
            </a:r>
            <a:r>
              <a:rPr lang="ru-RU" altLang="ru-RU" sz="3400" b="1" i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cs typeface="Arial" charset="0"/>
              </a:rPr>
              <a:t>2020 </a:t>
            </a:r>
            <a:r>
              <a:rPr lang="ru-RU" altLang="ru-RU" sz="34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cs typeface="Arial" charset="0"/>
              </a:rPr>
              <a:t>год и плановый </a:t>
            </a:r>
            <a:r>
              <a:rPr lang="ru-RU" altLang="ru-RU" sz="3400" b="1" i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cs typeface="Arial" charset="0"/>
              </a:rPr>
              <a:t>период </a:t>
            </a:r>
            <a:r>
              <a:rPr lang="ru-RU" altLang="ru-RU" sz="3400" b="1" i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cs typeface="Arial" charset="0"/>
              </a:rPr>
              <a:t>2021 </a:t>
            </a:r>
            <a:r>
              <a:rPr lang="ru-RU" altLang="ru-RU" sz="34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cs typeface="Arial" charset="0"/>
              </a:rPr>
              <a:t>и </a:t>
            </a:r>
            <a:r>
              <a:rPr lang="ru-RU" altLang="ru-RU" sz="3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cs typeface="Arial" charset="0"/>
              </a:rPr>
              <a:t>2022 </a:t>
            </a:r>
            <a:r>
              <a:rPr lang="ru-RU" altLang="ru-RU" sz="34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cs typeface="Arial" charset="0"/>
              </a:rPr>
              <a:t>годов</a:t>
            </a:r>
            <a:endParaRPr lang="ru-RU" sz="3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pic>
        <p:nvPicPr>
          <p:cNvPr id="2050" name="Picture 2" descr="C:\Users\Кристина\Pictures\Saved Pictures\newsbel.by-18.12.2017-uV6aJ1HXSYS4SMdVZZzxRq7XYpHNhDa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471488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1124744"/>
            <a:ext cx="6190454" cy="671249"/>
          </a:xfrm>
        </p:spPr>
        <p:txBody>
          <a:bodyPr>
            <a:normAutofit fontScale="90000"/>
          </a:bodyPr>
          <a:lstStyle/>
          <a:p>
            <a:r>
              <a:rPr lang="ru-RU" sz="3500" b="1" dirty="0">
                <a:solidFill>
                  <a:schemeClr val="bg1"/>
                </a:solidFill>
                <a:latin typeface="Comic Sans MS" panose="030F0702030302020204" pitchFamily="66" charset="0"/>
              </a:rPr>
              <a:t>Резервные фонды.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357818" y="1285860"/>
            <a:ext cx="3786182" cy="5429288"/>
          </a:xfrm>
        </p:spPr>
        <p:txBody>
          <a:bodyPr>
            <a:normAutofit fontScale="92500"/>
          </a:bodyPr>
          <a:lstStyle/>
          <a:p>
            <a:r>
              <a:rPr lang="ru-RU" dirty="0"/>
              <a:t> 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В соответствии с п.4 ст.81 БК РФ средства резервного фонда направляются на финансовое обеспечение непредвиденных расходов, в том числе на проведение аварийно-восстановительных работ и иных мероприятий, связанных с ликвидацией последствий стихийных бедствий и других чрезвычайных ситуаций. </a:t>
            </a:r>
          </a:p>
          <a:p>
            <a:endParaRPr lang="ru-RU" dirty="0"/>
          </a:p>
        </p:txBody>
      </p:sp>
      <p:pic>
        <p:nvPicPr>
          <p:cNvPr id="1026" name="Picture 2" descr="C:\Users\Кристина\Pictures\Saved Pictures\фио-етовая-сумка-с-монетками-847416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624" y="1285860"/>
            <a:ext cx="5043393" cy="43577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301305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324528" cy="500042"/>
          </a:xfrm>
        </p:spPr>
        <p:txBody>
          <a:bodyPr/>
          <a:lstStyle/>
          <a:p>
            <a:pPr eaLnBrk="1" hangingPunct="1"/>
            <a:r>
              <a:rPr lang="ru-RU" altLang="ru-RU" sz="2000" b="1" dirty="0" smtClean="0">
                <a:solidFill>
                  <a:srgbClr val="6600FF"/>
                </a:solidFill>
              </a:rPr>
              <a:t>В бюджете предусмотрены следующие муниципальные программы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283" y="380679"/>
          <a:ext cx="8786874" cy="6302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52875"/>
                <a:gridCol w="762755"/>
                <a:gridCol w="762755"/>
                <a:gridCol w="808489"/>
              </a:tblGrid>
              <a:tr h="3336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2020 г.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2021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2022 г.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МП Новоалександровского сельского поселения "Развитие муниципальной службы в Новоалександровском сельском поселении"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20,0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МП Новоалександровского сельского поселения "Участие в предупреждении и ликвидации последствий чрезвычайных ситуаций в границах Новоалександровского сельского поселения, обеспечение пожарной безопасности"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МП Новоалександровского сельского поселения "Обеспечение общественного порядка, противодействие преступности"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115,0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МП Новоалександровского сельского поселения "Развитие транспортной системы"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1 918,5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1 918,5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1 918,5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МП Новоалександровского сельского поселения "Энергоэффективность и развитие эенргетики"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МП Новоалександровского сельского поселения "Развитие сетей наружного освещения"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1 084,7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1 017,3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МП Новоалександровского сельского поселения "Озеленение территории Новоалександровского сельского поселения"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40,0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МП Новоалександровского сельского поселения "Благоустройство территории Новоалександровского сельского поселения"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300,8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МП Новоалександровского сельского поселения "Развитие культуры"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5 776,2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5 284,5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5 284,5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МП Новоалександровского сельского поселения "Развитие физической культуры и спорта"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МП Новоалександровского сельского поселения " Управление муниципальными финансами и создание условий для эффективного управления муниципальными финансами"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8 276,3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7 502,9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7 411,0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МП Новоалександровского сельского поселения "Доступная среда"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МП Новоалександровского сельского поселения "Социальная поддержка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109,5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"Развитие малого и среднего предпринимательства в Новоалександровском сельском поселении"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МП Новоалександровского сельского поселения «Формирование современной городской среды на территории Новоалександровского сельского поселения"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60,0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Содержимое 2"/>
          <p:cNvSpPr>
            <a:spLocks noGrp="1"/>
          </p:cNvSpPr>
          <p:nvPr>
            <p:ph idx="1"/>
          </p:nvPr>
        </p:nvSpPr>
        <p:spPr>
          <a:xfrm>
            <a:off x="395288" y="260350"/>
            <a:ext cx="8424862" cy="6408738"/>
          </a:xfrm>
        </p:spPr>
        <p:txBody>
          <a:bodyPr>
            <a:normAutofit fontScale="55000" lnSpcReduction="20000"/>
          </a:bodyPr>
          <a:lstStyle/>
          <a:p>
            <a:pPr marL="420624" indent="-384048" algn="just">
              <a:lnSpc>
                <a:spcPct val="120000"/>
              </a:lnSpc>
              <a:buFont typeface="Wingdings 2"/>
              <a:buChar char=""/>
              <a:defRPr/>
            </a:pPr>
            <a:r>
              <a:rPr lang="ru-RU" sz="2900" dirty="0" smtClean="0"/>
              <a:t>         Проект решения подготовлен в соответствии с требованиями Бюджетного кодекса Российской  Федерации,  Налогового кодекса Российской Федерации, </a:t>
            </a:r>
            <a:r>
              <a:rPr lang="ru-RU" sz="2900" dirty="0"/>
              <a:t>Решение Собрания депутатов Новоалександровского сельского поселения от 28 апреля 2017 года № 50 «О бюджетном процессе в Новоалександровском  сельском поселении», Постановление Администрации Новоалександровского  сельского поселения от 20 сентября 2018 №74  «Об утверждении предварительных итогов социально – экономического развития за 2018 год и прогноза социально- экономического развития Новоалександровского сельского поселения на </a:t>
            </a:r>
            <a:r>
              <a:rPr lang="ru-RU" sz="2900" dirty="0" smtClean="0"/>
              <a:t>2020 </a:t>
            </a:r>
            <a:r>
              <a:rPr lang="ru-RU" sz="2900" dirty="0"/>
              <a:t>год и плановый период </a:t>
            </a:r>
            <a:r>
              <a:rPr lang="ru-RU" sz="2900" dirty="0" smtClean="0"/>
              <a:t>2021- 2022 </a:t>
            </a:r>
            <a:r>
              <a:rPr lang="ru-RU" sz="2900" dirty="0"/>
              <a:t>гг.»,   </a:t>
            </a:r>
            <a:endParaRPr lang="ru-RU" sz="2900" dirty="0" smtClean="0"/>
          </a:p>
          <a:p>
            <a:pPr marL="420624" indent="-384048" algn="ctr"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r>
              <a:rPr lang="ru-RU" sz="2900" dirty="0" smtClean="0"/>
              <a:t>   При составлении проекта местного бюджета учтены:</a:t>
            </a:r>
          </a:p>
          <a:p>
            <a:pPr marL="420624" indent="-384048" algn="ctr"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endParaRPr lang="ru-RU" sz="2900" dirty="0" smtClean="0"/>
          </a:p>
          <a:p>
            <a:pPr marL="420624" indent="-384048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900" dirty="0" smtClean="0"/>
              <a:t>Указы Президента Российской Федерации от 7 мая 2012 года</a:t>
            </a:r>
          </a:p>
          <a:p>
            <a:pPr marL="420624" indent="-384048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900" dirty="0" smtClean="0"/>
              <a:t>Муниципальные программы муниципального образования Новоалександровского сельского поселения</a:t>
            </a:r>
          </a:p>
          <a:p>
            <a:pPr marL="420624" indent="-384048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900" dirty="0" smtClean="0"/>
              <a:t>Прогноз социально-экономического развития муниципального образования Новоалександровского сельского поселения на 2020 год и плановый период 2021 и 2022 годов</a:t>
            </a:r>
          </a:p>
          <a:p>
            <a:pPr marL="420624" indent="-384048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900" dirty="0" smtClean="0"/>
              <a:t>Основные направления бюджетной и налоговой политики муниципального образования Новоалександровского сельского поселения на 2020 год и на плановый период 2021 и 2022 </a:t>
            </a:r>
            <a:r>
              <a:rPr lang="ru-RU" sz="2600" dirty="0" smtClean="0"/>
              <a:t>годов</a:t>
            </a:r>
          </a:p>
          <a:p>
            <a:pPr marL="420624" indent="-384048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1800" dirty="0" smtClean="0"/>
          </a:p>
          <a:p>
            <a:pPr marL="420624" indent="-384048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1650" dirty="0" smtClean="0"/>
          </a:p>
          <a:p>
            <a:pPr marL="420624" indent="-384048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1650" dirty="0" smtClean="0"/>
          </a:p>
          <a:p>
            <a:pPr marL="420624" indent="-384048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1650" dirty="0" smtClean="0"/>
          </a:p>
          <a:p>
            <a:pPr marL="420624" indent="-384048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650" dirty="0" smtClean="0"/>
              <a:t>   </a:t>
            </a:r>
          </a:p>
          <a:p>
            <a:pPr marL="420624" indent="-384048" algn="just" eaLnBrk="1" fontAlgn="auto" hangingPunct="1">
              <a:spcAft>
                <a:spcPts val="0"/>
              </a:spcAft>
              <a:buFontTx/>
              <a:buNone/>
              <a:defRPr/>
            </a:pPr>
            <a:endParaRPr lang="ru-RU" sz="1700" dirty="0" smtClean="0"/>
          </a:p>
          <a:p>
            <a:pPr marL="420624" indent="-384048" eaLnBrk="1" fontAlgn="auto" hangingPunct="1">
              <a:spcAft>
                <a:spcPts val="0"/>
              </a:spcAft>
              <a:buFontTx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Содержимое 2"/>
          <p:cNvSpPr>
            <a:spLocks noGrp="1"/>
          </p:cNvSpPr>
          <p:nvPr>
            <p:ph idx="1"/>
          </p:nvPr>
        </p:nvSpPr>
        <p:spPr>
          <a:xfrm>
            <a:off x="457200" y="333375"/>
            <a:ext cx="8435975" cy="6264275"/>
          </a:xfrm>
        </p:spPr>
        <p:txBody>
          <a:bodyPr/>
          <a:lstStyle/>
          <a:p>
            <a:endParaRPr lang="ru-RU" altLang="ru-RU" sz="1600" dirty="0" smtClean="0"/>
          </a:p>
          <a:p>
            <a:pPr algn="ctr">
              <a:buFont typeface="Wingdings 2" panose="05020102010507070707" pitchFamily="18" charset="2"/>
              <a:buNone/>
            </a:pPr>
            <a:r>
              <a:rPr lang="ru-RU" altLang="ru-RU" sz="2200" b="1" dirty="0" smtClean="0"/>
              <a:t>Основные задачи бюджетной и налоговой политики:</a:t>
            </a:r>
          </a:p>
          <a:p>
            <a:endParaRPr lang="ru-RU" altLang="ru-RU" sz="1600" dirty="0" smtClean="0"/>
          </a:p>
          <a:p>
            <a:pPr algn="just"/>
            <a:r>
              <a:rPr lang="ru-RU" altLang="ru-RU" sz="1600" dirty="0" smtClean="0"/>
              <a:t>обеспечение сбалансированности и устойчивости местного бюджета; </a:t>
            </a:r>
          </a:p>
          <a:p>
            <a:pPr algn="just"/>
            <a:r>
              <a:rPr lang="ru-RU" altLang="ru-RU" sz="1600" dirty="0" smtClean="0"/>
              <a:t>повышение качества управления муниципальными финансами, эффективности расходования бюджетных средств;</a:t>
            </a:r>
          </a:p>
          <a:p>
            <a:pPr algn="just"/>
            <a:r>
              <a:rPr lang="ru-RU" altLang="ru-RU" sz="1600" dirty="0" smtClean="0"/>
              <a:t>обеспечение роста доходной части консолидированного бюджета муниципального образования Новоалександровского сельского поселения; </a:t>
            </a:r>
          </a:p>
          <a:p>
            <a:pPr algn="just"/>
            <a:r>
              <a:rPr lang="ru-RU" altLang="ru-RU" sz="1600" dirty="0" smtClean="0"/>
              <a:t>совершенствование системы управления и распоряжения муниципальным имуществом, увеличение доходов от его использования; </a:t>
            </a:r>
          </a:p>
          <a:p>
            <a:pPr algn="just"/>
            <a:r>
              <a:rPr lang="ru-RU" altLang="ru-RU" sz="1600" dirty="0" smtClean="0"/>
              <a:t>проведение взвешенной долговой политики муниципального образования Новоалександровского сельского поселения.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77799359"/>
              </p:ext>
            </p:extLst>
          </p:nvPr>
        </p:nvGraphicFramePr>
        <p:xfrm>
          <a:off x="179512" y="116632"/>
          <a:ext cx="5178306" cy="3598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104" y="476672"/>
            <a:ext cx="3106688" cy="2002234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Доходы бюджета на 2020 год и</a:t>
            </a:r>
            <a:b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плановый период 2021 и 2022годов</a:t>
            </a:r>
            <a:br>
              <a:rPr lang="ru-RU" altLang="ru-RU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altLang="ru-RU" sz="24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3429000"/>
          <a:ext cx="5572132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429124" y="2786057"/>
          <a:ext cx="4714876" cy="4071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"/>
          <p:cNvSpPr>
            <a:spLocks noGrp="1" noChangeArrowheads="1"/>
          </p:cNvSpPr>
          <p:nvPr>
            <p:ph type="title"/>
          </p:nvPr>
        </p:nvSpPr>
        <p:spPr>
          <a:xfrm>
            <a:off x="5277274" y="274638"/>
            <a:ext cx="3898776" cy="63806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200" b="1" dirty="0" smtClean="0">
                <a:solidFill>
                  <a:srgbClr val="6600FF"/>
                </a:solidFill>
              </a:rPr>
              <a:t>Структура собственных доход</a:t>
            </a:r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150639203"/>
              </p:ext>
            </p:extLst>
          </p:nvPr>
        </p:nvGraphicFramePr>
        <p:xfrm>
          <a:off x="251520" y="274638"/>
          <a:ext cx="8892480" cy="6583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Диаграмма 20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808184449"/>
              </p:ext>
            </p:extLst>
          </p:nvPr>
        </p:nvGraphicFramePr>
        <p:xfrm>
          <a:off x="251520" y="3140968"/>
          <a:ext cx="864096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txBody>
          <a:bodyPr/>
          <a:lstStyle/>
          <a:p>
            <a:pPr algn="ctr" eaLnBrk="1" hangingPunct="1"/>
            <a:r>
              <a:rPr lang="ru-RU" altLang="ru-RU" sz="2200" b="1" dirty="0" smtClean="0">
                <a:solidFill>
                  <a:srgbClr val="6600FF"/>
                </a:solidFill>
              </a:rPr>
              <a:t>Межбюджетные трансферты на 2020 год и</a:t>
            </a:r>
            <a:br>
              <a:rPr lang="ru-RU" altLang="ru-RU" sz="2200" b="1" dirty="0" smtClean="0">
                <a:solidFill>
                  <a:srgbClr val="6600FF"/>
                </a:solidFill>
              </a:rPr>
            </a:br>
            <a:r>
              <a:rPr lang="ru-RU" altLang="ru-RU" sz="2200" b="1" dirty="0" smtClean="0">
                <a:solidFill>
                  <a:srgbClr val="6600FF"/>
                </a:solidFill>
              </a:rPr>
              <a:t>на плановый период 2021 и 2022 годов</a:t>
            </a:r>
          </a:p>
        </p:txBody>
      </p:sp>
      <p:sp>
        <p:nvSpPr>
          <p:cNvPr id="24618" name="TextBox 5"/>
          <p:cNvSpPr txBox="1">
            <a:spLocks noChangeArrowheads="1"/>
          </p:cNvSpPr>
          <p:nvPr/>
        </p:nvSpPr>
        <p:spPr bwMode="auto">
          <a:xfrm>
            <a:off x="7308850" y="1196975"/>
            <a:ext cx="12969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>
                <a:solidFill>
                  <a:schemeClr val="bg1"/>
                </a:solidFill>
              </a:rPr>
              <a:t>млн.руб.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620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7544"/>
                <a:gridCol w="1571636"/>
                <a:gridCol w="1785950"/>
                <a:gridCol w="1614470"/>
              </a:tblGrid>
              <a:tr h="37084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Наименование показателя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2020 год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2021 год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2022 год 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Дотации бюджетам сельских поселений на выравнивание бюджетной обеспеченности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1 759,4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бюджетам поселений на осуществление первичного воинского учета на территориях, где отсутствуют военные комиссариаты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214,4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местным бюджетам на выполнение передаваемых полномочий субъектов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1 956,50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1 918,50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1 918,50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3 924,10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2 133,10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1 918,70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62946215"/>
              </p:ext>
            </p:extLst>
          </p:nvPr>
        </p:nvGraphicFramePr>
        <p:xfrm>
          <a:off x="357158" y="1412779"/>
          <a:ext cx="7959258" cy="42417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97796">
                  <a:extLst>
                    <a:ext uri="{9D8B030D-6E8A-4147-A177-3AD203B41FA5}">
                      <a16:colId xmlns="" xmlns:a16="http://schemas.microsoft.com/office/drawing/2014/main" val="2706191148"/>
                    </a:ext>
                  </a:extLst>
                </a:gridCol>
                <a:gridCol w="1087154">
                  <a:extLst>
                    <a:ext uri="{9D8B030D-6E8A-4147-A177-3AD203B41FA5}">
                      <a16:colId xmlns="" xmlns:a16="http://schemas.microsoft.com/office/drawing/2014/main" val="2490769258"/>
                    </a:ext>
                  </a:extLst>
                </a:gridCol>
                <a:gridCol w="1087154">
                  <a:extLst>
                    <a:ext uri="{9D8B030D-6E8A-4147-A177-3AD203B41FA5}">
                      <a16:colId xmlns="" xmlns:a16="http://schemas.microsoft.com/office/drawing/2014/main" val="367292985"/>
                    </a:ext>
                  </a:extLst>
                </a:gridCol>
                <a:gridCol w="1087154">
                  <a:extLst>
                    <a:ext uri="{9D8B030D-6E8A-4147-A177-3AD203B41FA5}">
                      <a16:colId xmlns="" xmlns:a16="http://schemas.microsoft.com/office/drawing/2014/main" val="2019930829"/>
                    </a:ext>
                  </a:extLst>
                </a:gridCol>
              </a:tblGrid>
              <a:tr h="21335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200" marR="9200" marT="92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Comic Sans MS" panose="030F0702030302020204" pitchFamily="66" charset="0"/>
                        </a:rPr>
                        <a:t>2020 </a:t>
                      </a:r>
                      <a:r>
                        <a:rPr lang="ru-RU" sz="1400" u="none" strike="noStrike" dirty="0">
                          <a:effectLst/>
                          <a:latin typeface="Comic Sans MS" panose="030F0702030302020204" pitchFamily="66" charset="0"/>
                        </a:rPr>
                        <a:t>г.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200" marR="9200" marT="92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Comic Sans MS" panose="030F0702030302020204" pitchFamily="66" charset="0"/>
                        </a:rPr>
                        <a:t>2021 </a:t>
                      </a:r>
                      <a:r>
                        <a:rPr lang="ru-RU" sz="1400" u="none" strike="noStrike" dirty="0">
                          <a:effectLst/>
                          <a:latin typeface="Comic Sans MS" panose="030F0702030302020204" pitchFamily="66" charset="0"/>
                        </a:rPr>
                        <a:t>г.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200" marR="9200" marT="92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Comic Sans MS" panose="030F0702030302020204" pitchFamily="66" charset="0"/>
                        </a:rPr>
                        <a:t>2022 </a:t>
                      </a:r>
                      <a:r>
                        <a:rPr lang="ru-RU" sz="1400" u="none" strike="noStrike" dirty="0">
                          <a:effectLst/>
                          <a:latin typeface="Comic Sans MS" panose="030F0702030302020204" pitchFamily="66" charset="0"/>
                        </a:rPr>
                        <a:t>г.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200" marR="9200" marT="9200" marB="0" anchor="b"/>
                </a:tc>
                <a:extLst>
                  <a:ext uri="{0D108BD9-81ED-4DB2-BD59-A6C34878D82A}">
                    <a16:rowId xmlns="" xmlns:a16="http://schemas.microsoft.com/office/drawing/2014/main" val="3098751834"/>
                  </a:ext>
                </a:extLst>
              </a:tr>
              <a:tr h="2240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Comic Sans MS" panose="030F0702030302020204" pitchFamily="66" charset="0"/>
                        </a:rPr>
                        <a:t>РАСХОДЫ, всего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200" marR="9200" marT="92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  <a:latin typeface="Comic Sans MS" panose="030F0702030302020204" pitchFamily="66" charset="0"/>
                        </a:rPr>
                        <a:t>16 730,3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200" marR="9200" marT="92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  <a:latin typeface="Comic Sans MS" panose="030F0702030302020204" pitchFamily="66" charset="0"/>
                        </a:rPr>
                        <a:t>13 381,0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200" marR="9200" marT="92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u="none" strike="noStrike">
                          <a:effectLst/>
                          <a:latin typeface="Comic Sans MS" panose="030F0702030302020204" pitchFamily="66" charset="0"/>
                        </a:rPr>
                        <a:t>13 729,7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200" marR="9200" marT="9200" marB="0" anchor="ctr"/>
                </a:tc>
                <a:extLst>
                  <a:ext uri="{0D108BD9-81ED-4DB2-BD59-A6C34878D82A}">
                    <a16:rowId xmlns="" xmlns:a16="http://schemas.microsoft.com/office/drawing/2014/main" val="2452717210"/>
                  </a:ext>
                </a:extLst>
              </a:tr>
              <a:tr h="2133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Comic Sans MS" panose="030F0702030302020204" pitchFamily="66" charset="0"/>
                        </a:rPr>
                        <a:t>  в том числе: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200" marR="9200" marT="92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200" marR="9200" marT="92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200" marR="9200" marT="92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200" marR="9200" marT="9200" marB="0" anchor="b"/>
                </a:tc>
                <a:extLst>
                  <a:ext uri="{0D108BD9-81ED-4DB2-BD59-A6C34878D82A}">
                    <a16:rowId xmlns="" xmlns:a16="http://schemas.microsoft.com/office/drawing/2014/main" val="4290118631"/>
                  </a:ext>
                </a:extLst>
              </a:tr>
              <a:tr h="22402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8 508,8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8 502,0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8 310,1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970486211"/>
                  </a:ext>
                </a:extLst>
              </a:tr>
              <a:tr h="22402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Резервные фонды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228881050"/>
                  </a:ext>
                </a:extLst>
              </a:tr>
              <a:tr h="44805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780,3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756,9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1 046,9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82255108"/>
                  </a:ext>
                </a:extLst>
              </a:tr>
              <a:tr h="22402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НАЦИОНАЛЬНАЯ ОБОРОНА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208,0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214,4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069318737"/>
                  </a:ext>
                </a:extLst>
              </a:tr>
              <a:tr h="22402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139,0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25,0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125,0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12580580"/>
                  </a:ext>
                </a:extLst>
              </a:tr>
              <a:tr h="22402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НАЦИОНАЛЬНАЯ ЭКОНОМИКА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1 918,5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1 918,5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1 918,5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145727514"/>
                  </a:ext>
                </a:extLst>
              </a:tr>
              <a:tr h="22402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1 719,5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965,5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1 418,1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449916156"/>
                  </a:ext>
                </a:extLst>
              </a:tr>
              <a:tr h="22402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20,0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604278376"/>
                  </a:ext>
                </a:extLst>
              </a:tr>
              <a:tr h="22402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КУЛЬТУРА, КИНЕМАТОГРАФИЯ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5 776,2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5 284,5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5 284,5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195401849"/>
                  </a:ext>
                </a:extLst>
              </a:tr>
              <a:tr h="22402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СОЦИАЛЬНАЯ ПОЛИТИКА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109,5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109,5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109,5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907483727"/>
                  </a:ext>
                </a:extLst>
              </a:tr>
              <a:tr h="22402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30,0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167714637"/>
                  </a:ext>
                </a:extLst>
              </a:tr>
              <a:tr h="22402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Физическая культура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30,0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442047560"/>
                  </a:ext>
                </a:extLst>
              </a:tr>
              <a:tr h="44805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18 499,5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17 069,4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17 285,7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893495339"/>
                  </a:ext>
                </a:extLst>
              </a:tr>
            </a:tbl>
          </a:graphicData>
        </a:graphic>
      </p:graphicFrame>
      <p:sp>
        <p:nvSpPr>
          <p:cNvPr id="25603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865187"/>
          </a:xfrm>
        </p:spPr>
        <p:txBody>
          <a:bodyPr/>
          <a:lstStyle/>
          <a:p>
            <a:pPr algn="ctr" eaLnBrk="1" hangingPunct="1"/>
            <a:r>
              <a:rPr lang="ru-RU" altLang="ru-RU" sz="2200" b="1" smtClean="0">
                <a:solidFill>
                  <a:srgbClr val="6600FF"/>
                </a:solidFill>
              </a:rPr>
              <a:t>Распределение бюджетных ассигнований по разделам классификации расходов бюджетов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Заголовок 1"/>
          <p:cNvSpPr>
            <a:spLocks noGrp="1"/>
          </p:cNvSpPr>
          <p:nvPr>
            <p:ph type="title"/>
          </p:nvPr>
        </p:nvSpPr>
        <p:spPr>
          <a:xfrm>
            <a:off x="2357422" y="5450354"/>
            <a:ext cx="4643438" cy="140764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rgbClr val="6600FF"/>
                </a:solidFill>
                <a:latin typeface="+mn-lt"/>
              </a:rPr>
              <a:t>Структура бюджетных ассигнований по разделам классификации расходов бюджетов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007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4896544" cy="936103"/>
          </a:xfrm>
        </p:spPr>
        <p:txBody>
          <a:bodyPr>
            <a:normAutofit fontScale="90000"/>
          </a:bodyPr>
          <a:lstStyle/>
          <a:p>
            <a:r>
              <a:rPr lang="ru-RU" sz="3000" dirty="0">
                <a:latin typeface="Comic Sans MS" panose="030F0702030302020204" pitchFamily="66" charset="0"/>
              </a:rPr>
              <a:t>Культура, кинематография 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187624" y="5107756"/>
            <a:ext cx="7488832" cy="1363806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ru-RU" sz="2000" kern="50" dirty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ahoma" panose="020B0604030504040204" pitchFamily="34" charset="0"/>
              </a:rPr>
              <a:t>Данные расходы будут переданы бюджетным учреждениям в виде субсидии на финансовое обеспечение муниципального задания на оказание муниципальных услуг.</a:t>
            </a:r>
            <a:endParaRPr lang="ru-RU" sz="2000" kern="5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endParaRPr lang="ru-RU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851700456"/>
              </p:ext>
            </p:extLst>
          </p:nvPr>
        </p:nvGraphicFramePr>
        <p:xfrm>
          <a:off x="850354" y="1287780"/>
          <a:ext cx="7610078" cy="3797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5562746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22495</TotalTime>
  <Words>760</Words>
  <Application>Microsoft Office PowerPoint</Application>
  <PresentationFormat>Экран (4:3)</PresentationFormat>
  <Paragraphs>214</Paragraphs>
  <Slides>11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    </vt:lpstr>
      <vt:lpstr>Слайд 2</vt:lpstr>
      <vt:lpstr>Слайд 3</vt:lpstr>
      <vt:lpstr>Доходы бюджета на 2020 год и  плановый период 2021 и 2022годов </vt:lpstr>
      <vt:lpstr>Структура собственных доход</vt:lpstr>
      <vt:lpstr>Межбюджетные трансферты на 2020 год и на плановый период 2021 и 2022 годов</vt:lpstr>
      <vt:lpstr>Распределение бюджетных ассигнований по разделам классификации расходов бюджетов</vt:lpstr>
      <vt:lpstr>Структура бюджетных ассигнований по разделам классификации расходов бюджетов</vt:lpstr>
      <vt:lpstr>Культура, кинематография </vt:lpstr>
      <vt:lpstr>Резервные фонды. </vt:lpstr>
      <vt:lpstr>В бюджете предусмотрены следующие муниципальные программы</vt:lpstr>
    </vt:vector>
  </TitlesOfParts>
  <Company>2222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Практический опыт подключения министерства финансов Краснодарского края к государственной информационной системе о государственных и муниципальных платежах</dc:title>
  <dc:creator>Игнатьев А.В.</dc:creator>
  <cp:lastModifiedBy>1С</cp:lastModifiedBy>
  <cp:revision>1733</cp:revision>
  <dcterms:created xsi:type="dcterms:W3CDTF">2013-04-17T07:52:47Z</dcterms:created>
  <dcterms:modified xsi:type="dcterms:W3CDTF">2019-12-13T05:40:55Z</dcterms:modified>
</cp:coreProperties>
</file>